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handoutMasterIdLst>
    <p:handoutMasterId r:id="rId32"/>
  </p:handoutMasterIdLst>
  <p:sldIdLst>
    <p:sldId id="318" r:id="rId2"/>
    <p:sldId id="319" r:id="rId3"/>
    <p:sldId id="320" r:id="rId4"/>
    <p:sldId id="321" r:id="rId5"/>
    <p:sldId id="322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339" r:id="rId23"/>
    <p:sldId id="340" r:id="rId24"/>
    <p:sldId id="341" r:id="rId25"/>
    <p:sldId id="342" r:id="rId26"/>
    <p:sldId id="343" r:id="rId27"/>
    <p:sldId id="344" r:id="rId28"/>
    <p:sldId id="345" r:id="rId29"/>
    <p:sldId id="346" r:id="rId30"/>
    <p:sldId id="347" r:id="rId31"/>
  </p:sldIdLst>
  <p:sldSz cx="9144000" cy="6858000" type="screen4x3"/>
  <p:notesSz cx="6797675" cy="987425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959200"/>
    <a:srgbClr val="CCCC00"/>
    <a:srgbClr val="375365"/>
    <a:srgbClr val="000066"/>
    <a:srgbClr val="A50021"/>
    <a:srgbClr val="D5DC7B"/>
    <a:srgbClr val="E0E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03" autoAdjust="0"/>
    <p:restoredTop sz="94706" autoAdjust="0"/>
  </p:normalViewPr>
  <p:slideViewPr>
    <p:cSldViewPr>
      <p:cViewPr>
        <p:scale>
          <a:sx n="70" d="100"/>
          <a:sy n="70" d="100"/>
        </p:scale>
        <p:origin x="-89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Zagro&#380;enia%20w%20edu%2012.09\Nauka%20-%20regresja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Zagro&#380;enia%20w%20edu%2012.09\Nauka%20-%20regresja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Zagro&#380;enia%20w%20edu%2012.09\Nauka%20-%20regresja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Zagro&#380;enia%20w%20edu%2012.09\Nauka%20-%20regresja.xls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1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2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3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4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Arkusz3!$B$4:$B$12</c:f>
              <c:strCache>
                <c:ptCount val="9"/>
                <c:pt idx="0">
                  <c:v>Rola w organizacji</c:v>
                </c:pt>
                <c:pt idx="1">
                  <c:v>Treść</c:v>
                </c:pt>
                <c:pt idx="2">
                  <c:v>Kontrola</c:v>
                </c:pt>
                <c:pt idx="3">
                  <c:v>Relacja praca-dom</c:v>
                </c:pt>
                <c:pt idx="4">
                  <c:v>Rozwój kariery</c:v>
                </c:pt>
                <c:pt idx="5">
                  <c:v>Czas pracy</c:v>
                </c:pt>
                <c:pt idx="6">
                  <c:v>Obciążenie pracą</c:v>
                </c:pt>
                <c:pt idx="7">
                  <c:v>Kultura organizacyjna</c:v>
                </c:pt>
                <c:pt idx="8">
                  <c:v>Relacje w pracy</c:v>
                </c:pt>
              </c:strCache>
            </c:strRef>
          </c:cat>
          <c:val>
            <c:numRef>
              <c:f>Arkusz3!$C$4:$C$12</c:f>
              <c:numCache>
                <c:formatCode>General</c:formatCode>
                <c:ptCount val="9"/>
                <c:pt idx="0">
                  <c:v>0.59657947686116697</c:v>
                </c:pt>
                <c:pt idx="1">
                  <c:v>0.48480885311871313</c:v>
                </c:pt>
                <c:pt idx="2">
                  <c:v>0.45674044265593561</c:v>
                </c:pt>
                <c:pt idx="3">
                  <c:v>0.45384305835010119</c:v>
                </c:pt>
                <c:pt idx="4">
                  <c:v>0.44243460764587556</c:v>
                </c:pt>
                <c:pt idx="5">
                  <c:v>0.3854325955734404</c:v>
                </c:pt>
                <c:pt idx="6">
                  <c:v>0.34450704225352113</c:v>
                </c:pt>
                <c:pt idx="7">
                  <c:v>0.27690140845070343</c:v>
                </c:pt>
                <c:pt idx="8">
                  <c:v>9.8289738430583778E-2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164672"/>
        <c:axId val="151016192"/>
      </c:barChart>
      <c:catAx>
        <c:axId val="13716467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151016192"/>
        <c:crosses val="autoZero"/>
        <c:auto val="1"/>
        <c:lblAlgn val="ctr"/>
        <c:lblOffset val="100"/>
        <c:noMultiLvlLbl val="0"/>
      </c:catAx>
      <c:valAx>
        <c:axId val="15101619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371646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Arkusz3!$E$4:$E$12</c:f>
              <c:strCache>
                <c:ptCount val="9"/>
                <c:pt idx="0">
                  <c:v>Treść</c:v>
                </c:pt>
                <c:pt idx="1">
                  <c:v>Kultura organizacyjna</c:v>
                </c:pt>
                <c:pt idx="2">
                  <c:v>Obciążenie pracą</c:v>
                </c:pt>
                <c:pt idx="3">
                  <c:v>Rozwój kariery</c:v>
                </c:pt>
                <c:pt idx="4">
                  <c:v>Relacje w pracy</c:v>
                </c:pt>
                <c:pt idx="5">
                  <c:v>Rola w organizacji</c:v>
                </c:pt>
                <c:pt idx="6">
                  <c:v>Kontrola</c:v>
                </c:pt>
                <c:pt idx="7">
                  <c:v>Relacja praca-dom</c:v>
                </c:pt>
                <c:pt idx="8">
                  <c:v>Czas pracy</c:v>
                </c:pt>
              </c:strCache>
            </c:strRef>
          </c:cat>
          <c:val>
            <c:numRef>
              <c:f>Arkusz3!$F$4:$F$12</c:f>
              <c:numCache>
                <c:formatCode>General</c:formatCode>
                <c:ptCount val="9"/>
                <c:pt idx="0">
                  <c:v>2.1745085470085477</c:v>
                </c:pt>
                <c:pt idx="1">
                  <c:v>2.0990692124105004</c:v>
                </c:pt>
                <c:pt idx="2">
                  <c:v>1.989655963302752</c:v>
                </c:pt>
                <c:pt idx="3">
                  <c:v>1.9755053763440877</c:v>
                </c:pt>
                <c:pt idx="4">
                  <c:v>1.9615418502202648</c:v>
                </c:pt>
                <c:pt idx="5">
                  <c:v>1.9498806682577565</c:v>
                </c:pt>
                <c:pt idx="6">
                  <c:v>1.9037265415549596</c:v>
                </c:pt>
                <c:pt idx="7">
                  <c:v>1.8899311926605504</c:v>
                </c:pt>
                <c:pt idx="8">
                  <c:v>1.8727855153203341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952640"/>
        <c:axId val="184533376"/>
      </c:barChart>
      <c:catAx>
        <c:axId val="17595264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184533376"/>
        <c:crosses val="autoZero"/>
        <c:auto val="1"/>
        <c:lblAlgn val="ctr"/>
        <c:lblOffset val="100"/>
        <c:noMultiLvlLbl val="0"/>
      </c:catAx>
      <c:valAx>
        <c:axId val="18453337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759526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Arkusz3!$N$4:$N$6</c:f>
              <c:strCache>
                <c:ptCount val="3"/>
                <c:pt idx="0">
                  <c:v>Treść</c:v>
                </c:pt>
                <c:pt idx="1">
                  <c:v>Kontekst</c:v>
                </c:pt>
                <c:pt idx="2">
                  <c:v>Patologie</c:v>
                </c:pt>
              </c:strCache>
            </c:strRef>
          </c:cat>
          <c:val>
            <c:numRef>
              <c:f>Arkusz3!$O$4:$O$6</c:f>
              <c:numCache>
                <c:formatCode>General</c:formatCode>
                <c:ptCount val="3"/>
                <c:pt idx="0">
                  <c:v>0.64169014084507181</c:v>
                </c:pt>
                <c:pt idx="1">
                  <c:v>0.19213279678068457</c:v>
                </c:pt>
                <c:pt idx="2">
                  <c:v>1.907060833555389E-2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733248"/>
        <c:axId val="137734784"/>
      </c:barChart>
      <c:catAx>
        <c:axId val="1377332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137734784"/>
        <c:crosses val="autoZero"/>
        <c:auto val="1"/>
        <c:lblAlgn val="ctr"/>
        <c:lblOffset val="100"/>
        <c:noMultiLvlLbl val="0"/>
      </c:catAx>
      <c:valAx>
        <c:axId val="137734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77332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Arkusz3!$Q$4:$Q$6</c:f>
              <c:strCache>
                <c:ptCount val="3"/>
                <c:pt idx="0">
                  <c:v>Treść</c:v>
                </c:pt>
                <c:pt idx="1">
                  <c:v>Kontekst</c:v>
                </c:pt>
                <c:pt idx="2">
                  <c:v>Patologie</c:v>
                </c:pt>
              </c:strCache>
            </c:strRef>
          </c:cat>
          <c:val>
            <c:numRef>
              <c:f>Arkusz3!$R$4:$R$6</c:f>
              <c:numCache>
                <c:formatCode>General</c:formatCode>
                <c:ptCount val="3"/>
                <c:pt idx="0">
                  <c:v>2.0118825910931206</c:v>
                </c:pt>
                <c:pt idx="1">
                  <c:v>1.9291028446389498</c:v>
                </c:pt>
                <c:pt idx="2">
                  <c:v>1.7273097273097273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7792896"/>
        <c:axId val="177794432"/>
      </c:barChart>
      <c:catAx>
        <c:axId val="1777928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177794432"/>
        <c:crosses val="autoZero"/>
        <c:auto val="1"/>
        <c:lblAlgn val="ctr"/>
        <c:lblOffset val="100"/>
        <c:noMultiLvlLbl val="0"/>
      </c:catAx>
      <c:valAx>
        <c:axId val="177794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77928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Arkusz5!$B$4:$B$7</c:f>
              <c:strCache>
                <c:ptCount val="4"/>
                <c:pt idx="0">
                  <c:v>Zgadzam się</c:v>
                </c:pt>
                <c:pt idx="1">
                  <c:v>Raczej się zgadzam</c:v>
                </c:pt>
                <c:pt idx="2">
                  <c:v>Raczej się nie zgadzam</c:v>
                </c:pt>
                <c:pt idx="3">
                  <c:v>Nie zgadzam się</c:v>
                </c:pt>
              </c:strCache>
            </c:strRef>
          </c:cat>
          <c:val>
            <c:numRef>
              <c:f>Arkusz5!$D$4:$D$7</c:f>
              <c:numCache>
                <c:formatCode>0.00%</c:formatCode>
                <c:ptCount val="4"/>
                <c:pt idx="0">
                  <c:v>5.2313883299798795E-2</c:v>
                </c:pt>
                <c:pt idx="1">
                  <c:v>9.6579476861166996E-2</c:v>
                </c:pt>
                <c:pt idx="2">
                  <c:v>0.39637826961770622</c:v>
                </c:pt>
                <c:pt idx="3">
                  <c:v>0.45472837022132795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pl-PL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Arkusz5!$B$12:$B$16</c:f>
              <c:strCache>
                <c:ptCount val="5"/>
                <c:pt idx="0">
                  <c:v>Bardzo zły</c:v>
                </c:pt>
                <c:pt idx="1">
                  <c:v>Raczej zły</c:v>
                </c:pt>
                <c:pt idx="2">
                  <c:v>Znośny</c:v>
                </c:pt>
                <c:pt idx="3">
                  <c:v>Raczej dobry</c:v>
                </c:pt>
                <c:pt idx="4">
                  <c:v>Dobry</c:v>
                </c:pt>
              </c:strCache>
            </c:strRef>
          </c:cat>
          <c:val>
            <c:numRef>
              <c:f>Arkusz5!$D$12:$D$16</c:f>
              <c:numCache>
                <c:formatCode>0.00%</c:formatCode>
                <c:ptCount val="5"/>
                <c:pt idx="0">
                  <c:v>4.0241448692152921E-3</c:v>
                </c:pt>
                <c:pt idx="1">
                  <c:v>1.0060362173038229E-2</c:v>
                </c:pt>
                <c:pt idx="2">
                  <c:v>0.13279678068410464</c:v>
                </c:pt>
                <c:pt idx="3">
                  <c:v>0.55734406438631789</c:v>
                </c:pt>
                <c:pt idx="4">
                  <c:v>0.29577464788732394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pl-PL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Arkusz5!$F$4:$F$8</c:f>
              <c:strCache>
                <c:ptCount val="5"/>
                <c:pt idx="0">
                  <c:v>Zdecydowanie najniższa</c:v>
                </c:pt>
                <c:pt idx="1">
                  <c:v>Niższa</c:v>
                </c:pt>
                <c:pt idx="2">
                  <c:v>Przeciętna</c:v>
                </c:pt>
                <c:pt idx="3">
                  <c:v>Wyższa</c:v>
                </c:pt>
                <c:pt idx="4">
                  <c:v>Zdecydowanie najwyższa</c:v>
                </c:pt>
              </c:strCache>
            </c:strRef>
          </c:cat>
          <c:val>
            <c:numRef>
              <c:f>Arkusz5!$H$4:$H$8</c:f>
              <c:numCache>
                <c:formatCode>0.00%</c:formatCode>
                <c:ptCount val="5"/>
                <c:pt idx="0">
                  <c:v>2.012072434607646E-3</c:v>
                </c:pt>
                <c:pt idx="1">
                  <c:v>8.0482897384305842E-3</c:v>
                </c:pt>
                <c:pt idx="2">
                  <c:v>0.18309859154929578</c:v>
                </c:pt>
                <c:pt idx="3">
                  <c:v>0.55130784708249492</c:v>
                </c:pt>
                <c:pt idx="4">
                  <c:v>0.25553319919517103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pl-PL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Arkusz5!$F$12:$F$16</c:f>
              <c:strCache>
                <c:ptCount val="5"/>
                <c:pt idx="0">
                  <c:v>Bardzo słabo</c:v>
                </c:pt>
                <c:pt idx="1">
                  <c:v>Słabo</c:v>
                </c:pt>
                <c:pt idx="2">
                  <c:v>Przeciętnie</c:v>
                </c:pt>
                <c:pt idx="3">
                  <c:v>Mocno</c:v>
                </c:pt>
                <c:pt idx="4">
                  <c:v>Bardzo mocno</c:v>
                </c:pt>
              </c:strCache>
            </c:strRef>
          </c:cat>
          <c:val>
            <c:numRef>
              <c:f>Arkusz5!$H$12:$H$16</c:f>
              <c:numCache>
                <c:formatCode>0.00%</c:formatCode>
                <c:ptCount val="5"/>
                <c:pt idx="0">
                  <c:v>0</c:v>
                </c:pt>
                <c:pt idx="1">
                  <c:v>2.012072434607646E-3</c:v>
                </c:pt>
                <c:pt idx="2">
                  <c:v>7.0422535211267609E-2</c:v>
                </c:pt>
                <c:pt idx="3">
                  <c:v>0.46680080482897385</c:v>
                </c:pt>
                <c:pt idx="4">
                  <c:v>0.46076458752515093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pl-PL"/>
        </a:p>
      </c:txPr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8EBB7E-9A15-4DB9-8F08-98E6DA62270E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/>
      <dgm:spPr/>
      <dgm:t>
        <a:bodyPr/>
        <a:lstStyle/>
        <a:p>
          <a:endParaRPr lang="pl-PL"/>
        </a:p>
      </dgm:t>
    </dgm:pt>
    <dgm:pt modelId="{0ED21E31-FD1F-488E-B14E-E35D218D8F4F}">
      <dgm:prSet/>
      <dgm:spPr/>
      <dgm:t>
        <a:bodyPr/>
        <a:lstStyle/>
        <a:p>
          <a:pPr rtl="0"/>
          <a:r>
            <a:rPr lang="pl-PL" dirty="0" smtClean="0"/>
            <a:t>Wg danych z 2005 r. w krajach UE ok. 22% zaburzeń stanu zdrowia było skutkiem stresu zawodowego</a:t>
          </a:r>
          <a:endParaRPr lang="pl-PL" dirty="0"/>
        </a:p>
      </dgm:t>
    </dgm:pt>
    <dgm:pt modelId="{7BE577EF-77E6-42AB-ADFE-F1CBD69DA54F}" type="parTrans" cxnId="{7BF5551C-E197-48EC-AE01-01DAA813671B}">
      <dgm:prSet/>
      <dgm:spPr/>
      <dgm:t>
        <a:bodyPr/>
        <a:lstStyle/>
        <a:p>
          <a:endParaRPr lang="pl-PL"/>
        </a:p>
      </dgm:t>
    </dgm:pt>
    <dgm:pt modelId="{86EB7395-DE25-4A10-9448-54FB43012779}" type="sibTrans" cxnId="{7BF5551C-E197-48EC-AE01-01DAA813671B}">
      <dgm:prSet/>
      <dgm:spPr/>
      <dgm:t>
        <a:bodyPr/>
        <a:lstStyle/>
        <a:p>
          <a:endParaRPr lang="pl-PL"/>
        </a:p>
      </dgm:t>
    </dgm:pt>
    <dgm:pt modelId="{6FB13FD8-0896-41B9-B44A-978DEBCE600A}">
      <dgm:prSet/>
      <dgm:spPr/>
      <dgm:t>
        <a:bodyPr/>
        <a:lstStyle/>
        <a:p>
          <a:pPr rtl="0"/>
          <a:r>
            <a:rPr lang="pl-PL" smtClean="0"/>
            <a:t>Koszty związane z leczeniem szacowano na 20 mld €</a:t>
          </a:r>
          <a:endParaRPr lang="pl-PL"/>
        </a:p>
      </dgm:t>
    </dgm:pt>
    <dgm:pt modelId="{54095CDA-41FB-4A49-A39C-5BEA97DFAFF7}" type="parTrans" cxnId="{6296AE31-57BF-4BB2-8F51-4AAA9694EB9E}">
      <dgm:prSet/>
      <dgm:spPr/>
      <dgm:t>
        <a:bodyPr/>
        <a:lstStyle/>
        <a:p>
          <a:endParaRPr lang="pl-PL"/>
        </a:p>
      </dgm:t>
    </dgm:pt>
    <dgm:pt modelId="{AFDB42DD-40E9-44C8-A324-4F220400F4F9}" type="sibTrans" cxnId="{6296AE31-57BF-4BB2-8F51-4AAA9694EB9E}">
      <dgm:prSet/>
      <dgm:spPr/>
      <dgm:t>
        <a:bodyPr/>
        <a:lstStyle/>
        <a:p>
          <a:endParaRPr lang="pl-PL"/>
        </a:p>
      </dgm:t>
    </dgm:pt>
    <dgm:pt modelId="{2F2104B2-A284-4270-9346-40BC11518EE7}" type="pres">
      <dgm:prSet presAssocID="{3B8EBB7E-9A15-4DB9-8F08-98E6DA62270E}" presName="linear" presStyleCnt="0">
        <dgm:presLayoutVars>
          <dgm:animLvl val="lvl"/>
          <dgm:resizeHandles val="exact"/>
        </dgm:presLayoutVars>
      </dgm:prSet>
      <dgm:spPr/>
    </dgm:pt>
    <dgm:pt modelId="{21D93EE0-1084-49CA-AD33-848202568C40}" type="pres">
      <dgm:prSet presAssocID="{0ED21E31-FD1F-488E-B14E-E35D218D8F4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FCE860C-3BA3-453B-8B6A-03CC14E525A0}" type="pres">
      <dgm:prSet presAssocID="{86EB7395-DE25-4A10-9448-54FB43012779}" presName="spacer" presStyleCnt="0"/>
      <dgm:spPr/>
    </dgm:pt>
    <dgm:pt modelId="{FABFD404-9F64-40E4-8018-C9D60EEE03E0}" type="pres">
      <dgm:prSet presAssocID="{6FB13FD8-0896-41B9-B44A-978DEBCE600A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7BF5551C-E197-48EC-AE01-01DAA813671B}" srcId="{3B8EBB7E-9A15-4DB9-8F08-98E6DA62270E}" destId="{0ED21E31-FD1F-488E-B14E-E35D218D8F4F}" srcOrd="0" destOrd="0" parTransId="{7BE577EF-77E6-42AB-ADFE-F1CBD69DA54F}" sibTransId="{86EB7395-DE25-4A10-9448-54FB43012779}"/>
    <dgm:cxn modelId="{29A1B64F-9DD0-443E-96F1-F3A18C4BDCA7}" type="presOf" srcId="{3B8EBB7E-9A15-4DB9-8F08-98E6DA62270E}" destId="{2F2104B2-A284-4270-9346-40BC11518EE7}" srcOrd="0" destOrd="0" presId="urn:microsoft.com/office/officeart/2005/8/layout/vList2"/>
    <dgm:cxn modelId="{6296AE31-57BF-4BB2-8F51-4AAA9694EB9E}" srcId="{3B8EBB7E-9A15-4DB9-8F08-98E6DA62270E}" destId="{6FB13FD8-0896-41B9-B44A-978DEBCE600A}" srcOrd="1" destOrd="0" parTransId="{54095CDA-41FB-4A49-A39C-5BEA97DFAFF7}" sibTransId="{AFDB42DD-40E9-44C8-A324-4F220400F4F9}"/>
    <dgm:cxn modelId="{EE3BFF1A-07E3-4CBF-AE66-DB5202860208}" type="presOf" srcId="{0ED21E31-FD1F-488E-B14E-E35D218D8F4F}" destId="{21D93EE0-1084-49CA-AD33-848202568C40}" srcOrd="0" destOrd="0" presId="urn:microsoft.com/office/officeart/2005/8/layout/vList2"/>
    <dgm:cxn modelId="{80A2EA82-1B0B-4D08-BA7C-AABEA9E57E23}" type="presOf" srcId="{6FB13FD8-0896-41B9-B44A-978DEBCE600A}" destId="{FABFD404-9F64-40E4-8018-C9D60EEE03E0}" srcOrd="0" destOrd="0" presId="urn:microsoft.com/office/officeart/2005/8/layout/vList2"/>
    <dgm:cxn modelId="{54F27813-D1D7-49C7-9620-B28B8FA78CA6}" type="presParOf" srcId="{2F2104B2-A284-4270-9346-40BC11518EE7}" destId="{21D93EE0-1084-49CA-AD33-848202568C40}" srcOrd="0" destOrd="0" presId="urn:microsoft.com/office/officeart/2005/8/layout/vList2"/>
    <dgm:cxn modelId="{7780A4F8-DED5-4935-A09E-658B31445EE1}" type="presParOf" srcId="{2F2104B2-A284-4270-9346-40BC11518EE7}" destId="{9FCE860C-3BA3-453B-8B6A-03CC14E525A0}" srcOrd="1" destOrd="0" presId="urn:microsoft.com/office/officeart/2005/8/layout/vList2"/>
    <dgm:cxn modelId="{9E12B295-C564-4F5F-9F51-220284ADA09F}" type="presParOf" srcId="{2F2104B2-A284-4270-9346-40BC11518EE7}" destId="{FABFD404-9F64-40E4-8018-C9D60EEE03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D93EE0-1084-49CA-AD33-848202568C40}">
      <dsp:nvSpPr>
        <dsp:cNvPr id="0" name=""/>
        <dsp:cNvSpPr/>
      </dsp:nvSpPr>
      <dsp:spPr>
        <a:xfrm>
          <a:off x="0" y="1979"/>
          <a:ext cx="7772400" cy="2000699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800" kern="1200" dirty="0" smtClean="0"/>
            <a:t>Wg danych z 2005 r. w krajach UE ok. 22% zaburzeń stanu zdrowia było skutkiem stresu zawodowego</a:t>
          </a:r>
          <a:endParaRPr lang="pl-PL" sz="3800" kern="1200" dirty="0"/>
        </a:p>
      </dsp:txBody>
      <dsp:txXfrm>
        <a:off x="97666" y="99645"/>
        <a:ext cx="7577068" cy="1805367"/>
      </dsp:txXfrm>
    </dsp:sp>
    <dsp:sp modelId="{FABFD404-9F64-40E4-8018-C9D60EEE03E0}">
      <dsp:nvSpPr>
        <dsp:cNvPr id="0" name=""/>
        <dsp:cNvSpPr/>
      </dsp:nvSpPr>
      <dsp:spPr>
        <a:xfrm>
          <a:off x="0" y="2112119"/>
          <a:ext cx="7772400" cy="2000699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1081"/>
                <a:lumOff val="28449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11081"/>
                <a:lumOff val="2844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800" kern="1200" smtClean="0"/>
            <a:t>Koszty związane z leczeniem szacowano na 20 mld €</a:t>
          </a:r>
          <a:endParaRPr lang="pl-PL" sz="3800" kern="1200"/>
        </a:p>
      </dsp:txBody>
      <dsp:txXfrm>
        <a:off x="97666" y="2209785"/>
        <a:ext cx="7577068" cy="18053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21" tIns="46410" rIns="92821" bIns="46410" numCol="1" anchor="t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025" y="0"/>
            <a:ext cx="295116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21" tIns="46410" rIns="92821" bIns="46410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98000"/>
            <a:ext cx="295116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21" tIns="46410" rIns="92821" bIns="46410" numCol="1" anchor="b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025" y="9398000"/>
            <a:ext cx="295116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21" tIns="46410" rIns="92821" bIns="46410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fld id="{38D18E74-6F4E-450D-8FFC-191427CD33C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0833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E267F-3553-4308-A939-10C4F6DBEB6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0832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AE71D-6B2B-4375-B19D-CBD506B8449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7084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B0D8C-70DC-4304-BA23-EDF6E9E2B26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1329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F65A5-4BA1-4CC6-93D8-A818F97B85D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4753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E9A63-3021-4B46-B7EA-FB62DD74580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9698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5F291-1CAF-47E5-AA16-16CA64635DE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6716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AA166-3AEE-498C-AC8B-ED8269120EE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7962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78F6B-8BD3-468C-B772-E21487A0815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982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FD2F3-C227-4502-9CD4-3398CF5AF9B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6140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29FCB-B8F0-4ADD-AA38-01F9F10A488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9063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AAC06-1F1E-49C1-8822-49759670C70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3316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openxmlformats.org/officeDocument/2006/relationships/oleObject" Target="../embeddings/oleObject3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2"/>
          <p:cNvGraphicFramePr>
            <a:graphicFrameLocks noChangeAspect="1"/>
          </p:cNvGraphicFramePr>
          <p:nvPr userDrawn="1"/>
        </p:nvGraphicFramePr>
        <p:xfrm>
          <a:off x="0" y="476250"/>
          <a:ext cx="6300788" cy="414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CorelDRAW" r:id="rId14" imgW="10044112" imgH="6602730" progId="CorelDRAW.Graphic.9">
                  <p:embed/>
                </p:oleObj>
              </mc:Choice>
              <mc:Fallback>
                <p:oleObj name="CorelDRAW" r:id="rId14" imgW="10044112" imgH="6602730" progId="CorelDRAW.Graphic.9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76250"/>
                        <a:ext cx="6300788" cy="414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278" tIns="43639" rIns="87278" bIns="436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wzorzec stylu tytułu</a:t>
            </a:r>
          </a:p>
        </p:txBody>
      </p:sp>
      <p:sp>
        <p:nvSpPr>
          <p:cNvPr id="1028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278" tIns="43639" rIns="87278" bIns="436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wzorce stylu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278" tIns="43639" rIns="87278" bIns="43639" numCol="1" anchor="t" anchorCtr="0" compatLnSpc="1">
            <a:prstTxWarp prst="textNoShape">
              <a:avLst/>
            </a:prstTxWarp>
          </a:bodyPr>
          <a:lstStyle>
            <a:lvl1pPr defTabSz="873125">
              <a:defRPr sz="13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278" tIns="43639" rIns="87278" bIns="43639" numCol="1" anchor="t" anchorCtr="0" compatLnSpc="1">
            <a:prstTxWarp prst="textNoShape">
              <a:avLst/>
            </a:prstTxWarp>
          </a:bodyPr>
          <a:lstStyle>
            <a:lvl1pPr algn="ctr" defTabSz="873125">
              <a:defRPr sz="13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278" tIns="43639" rIns="87278" bIns="43639" numCol="1" anchor="t" anchorCtr="0" compatLnSpc="1">
            <a:prstTxWarp prst="textNoShape">
              <a:avLst/>
            </a:prstTxWarp>
          </a:bodyPr>
          <a:lstStyle>
            <a:lvl1pPr algn="r" defTabSz="873125">
              <a:defRPr sz="1300">
                <a:latin typeface="+mn-lt"/>
              </a:defRPr>
            </a:lvl1pPr>
          </a:lstStyle>
          <a:p>
            <a:pPr>
              <a:defRPr/>
            </a:pPr>
            <a:fld id="{AB1F48DD-E01F-4B62-9F95-E32D3227837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graphicFrame>
        <p:nvGraphicFramePr>
          <p:cNvPr id="1032" name="Object 18"/>
          <p:cNvGraphicFramePr>
            <a:graphicFrameLocks noChangeAspect="1"/>
          </p:cNvGraphicFramePr>
          <p:nvPr userDrawn="1"/>
        </p:nvGraphicFramePr>
        <p:xfrm>
          <a:off x="0" y="6507163"/>
          <a:ext cx="9144000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CorelPhotoPaint.Image.9" r:id="rId16" imgW="10636641" imgH="408260" progId="CorelPhotoPaint.Image.9">
                  <p:embed/>
                </p:oleObj>
              </mc:Choice>
              <mc:Fallback>
                <p:oleObj name="CorelPhotoPaint.Image.9" r:id="rId16" imgW="10636641" imgH="408260" progId="CorelPhotoPaint.Image.9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507163"/>
                        <a:ext cx="9144000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36"/>
          <p:cNvGraphicFramePr>
            <a:graphicFrameLocks noChangeAspect="1"/>
          </p:cNvGraphicFramePr>
          <p:nvPr userDrawn="1"/>
        </p:nvGraphicFramePr>
        <p:xfrm>
          <a:off x="-36513" y="-26988"/>
          <a:ext cx="9197976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CorelDRAW" r:id="rId18" imgW="14142720" imgH="758190" progId="CorelDRAW.Graphic.9">
                  <p:embed/>
                </p:oleObj>
              </mc:Choice>
              <mc:Fallback>
                <p:oleObj name="CorelDRAW" r:id="rId18" imgW="14142720" imgH="758190" progId="CorelDRAW.Graphic.9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6513" y="-26988"/>
                        <a:ext cx="9197976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73125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73125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ctr" defTabSz="873125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ctr" defTabSz="873125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ctr" defTabSz="873125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ctr" defTabSz="873125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ctr" defTabSz="873125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ctr" defTabSz="873125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ctr" defTabSz="873125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27025" indent="-327025" algn="l" defTabSz="873125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09613" indent="-273050" algn="l" defTabSz="873125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2pPr>
      <a:lvl3pPr marL="1092200" indent="-219075" algn="l" defTabSz="873125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27175" indent="-217488" algn="l" defTabSz="873125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4pPr>
      <a:lvl5pPr marL="1963738" indent="-219075" algn="l" defTabSz="873125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5pPr>
      <a:lvl6pPr marL="2420938" indent="-219075" algn="l" defTabSz="873125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6pPr>
      <a:lvl7pPr marL="2878138" indent="-219075" algn="l" defTabSz="873125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7pPr>
      <a:lvl8pPr marL="3335338" indent="-219075" algn="l" defTabSz="873125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8pPr>
      <a:lvl9pPr marL="3792538" indent="-219075" algn="l" defTabSz="873125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ytu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 smtClean="0"/>
              <a:t>Psychospołeczne zagrożenia i ich skutki w sektorze edukacji</a:t>
            </a:r>
          </a:p>
        </p:txBody>
      </p:sp>
      <p:sp>
        <p:nvSpPr>
          <p:cNvPr id="2051" name="Podtytuł 4"/>
          <p:cNvSpPr>
            <a:spLocks noGrp="1"/>
          </p:cNvSpPr>
          <p:nvPr>
            <p:ph type="subTitle" idx="1"/>
          </p:nvPr>
        </p:nvSpPr>
        <p:spPr>
          <a:xfrm>
            <a:off x="1331913" y="5157788"/>
            <a:ext cx="6400800" cy="693737"/>
          </a:xfrm>
        </p:spPr>
        <p:txBody>
          <a:bodyPr/>
          <a:lstStyle/>
          <a:p>
            <a:pPr algn="r"/>
            <a:r>
              <a:rPr lang="pl-PL" smtClean="0"/>
              <a:t>mgr Aleksander Stańczak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Collins, </a:t>
            </a:r>
            <a:r>
              <a:rPr lang="pl-PL" dirty="0" err="1" smtClean="0"/>
              <a:t>Parry</a:t>
            </a:r>
            <a:r>
              <a:rPr lang="pl-PL" dirty="0" smtClean="0"/>
              <a:t>-Jones (2000)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U pracowników, dla których praca znacząco odbiegała od ich oczekiwań zanotowano istotnie niższą samoocenę stanu zdrowia</a:t>
            </a:r>
          </a:p>
          <a:p>
            <a:endParaRPr lang="pl-PL" dirty="0"/>
          </a:p>
          <a:p>
            <a:r>
              <a:rPr lang="pl-PL" dirty="0" smtClean="0"/>
              <a:t>Osoby bardziej zestresowane częściej nosiły się z zamiarem zmiany pracy w ostatnich 2 latach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1079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Chen, Chan, </a:t>
            </a:r>
            <a:r>
              <a:rPr lang="pl-PL" dirty="0" err="1" smtClean="0"/>
              <a:t>Chong</a:t>
            </a:r>
            <a:r>
              <a:rPr lang="pl-PL" dirty="0" smtClean="0"/>
              <a:t> (2010)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Najczęściej występujące źródła stresu u nauczycieli szkół podstawowych i średnich:</a:t>
            </a:r>
          </a:p>
          <a:p>
            <a:r>
              <a:rPr lang="pl-PL" dirty="0" smtClean="0"/>
              <a:t>Obciążenie pracą i presja czasu</a:t>
            </a:r>
          </a:p>
          <a:p>
            <a:r>
              <a:rPr lang="pl-PL" dirty="0" smtClean="0"/>
              <a:t>Reformy edukacyjne</a:t>
            </a:r>
          </a:p>
          <a:p>
            <a:r>
              <a:rPr lang="pl-PL" dirty="0" smtClean="0"/>
              <a:t>Kontrole z kuratorium</a:t>
            </a:r>
          </a:p>
          <a:p>
            <a:r>
              <a:rPr lang="pl-PL" dirty="0" smtClean="0"/>
              <a:t>Konieczność podnoszenia kwalifikacji</a:t>
            </a:r>
          </a:p>
          <a:p>
            <a:r>
              <a:rPr lang="pl-PL" dirty="0" smtClean="0"/>
              <a:t>Radzenie sobie z zachowaniem uczniów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9711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Arula</a:t>
            </a:r>
            <a:r>
              <a:rPr lang="pl-PL" dirty="0" smtClean="0"/>
              <a:t> (2011)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Najwyższy poziom stresu u nauczycieli:</a:t>
            </a:r>
          </a:p>
          <a:p>
            <a:r>
              <a:rPr lang="pl-PL" dirty="0" smtClean="0"/>
              <a:t>W wieku poniżej 25 lat</a:t>
            </a:r>
          </a:p>
          <a:p>
            <a:r>
              <a:rPr lang="pl-PL" dirty="0" smtClean="0"/>
              <a:t>U mężczyzn</a:t>
            </a:r>
          </a:p>
          <a:p>
            <a:r>
              <a:rPr lang="pl-PL" dirty="0" smtClean="0"/>
              <a:t>U osób w związku</a:t>
            </a:r>
          </a:p>
          <a:p>
            <a:r>
              <a:rPr lang="pl-PL" dirty="0" smtClean="0"/>
              <a:t>U osób o niższych zarobkach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7922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Eres</a:t>
            </a:r>
            <a:r>
              <a:rPr lang="pl-PL" dirty="0" smtClean="0"/>
              <a:t>, </a:t>
            </a:r>
            <a:r>
              <a:rPr lang="pl-PL" dirty="0" err="1" smtClean="0"/>
              <a:t>Atanasoska</a:t>
            </a:r>
            <a:r>
              <a:rPr lang="pl-PL" dirty="0" smtClean="0"/>
              <a:t> (2011)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Najsilniejsze źródła stresu:</a:t>
            </a:r>
          </a:p>
          <a:p>
            <a:r>
              <a:rPr lang="pl-PL" dirty="0" smtClean="0"/>
              <a:t>Zachowanie uczniów</a:t>
            </a:r>
          </a:p>
          <a:p>
            <a:r>
              <a:rPr lang="pl-PL" dirty="0" smtClean="0"/>
              <a:t>Złe relacje z kolegami z pracy</a:t>
            </a:r>
          </a:p>
          <a:p>
            <a:r>
              <a:rPr lang="pl-PL" dirty="0" smtClean="0"/>
              <a:t>Brak możliwości uczestniczenia w podejmowaniu decyzji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86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Kaur</a:t>
            </a:r>
            <a:r>
              <a:rPr lang="pl-PL" dirty="0" smtClean="0"/>
              <a:t> (2011)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Źródła stresu u nauczycieli:</a:t>
            </a:r>
          </a:p>
          <a:p>
            <a:r>
              <a:rPr lang="pl-PL" dirty="0" smtClean="0"/>
              <a:t>Coraz liczniejsze klasy</a:t>
            </a:r>
          </a:p>
          <a:p>
            <a:r>
              <a:rPr lang="pl-PL" dirty="0" smtClean="0"/>
              <a:t>Zmiany w programie nauczania i zasadach oceniania</a:t>
            </a:r>
          </a:p>
          <a:p>
            <a:r>
              <a:rPr lang="pl-PL" dirty="0" err="1" smtClean="0"/>
              <a:t>Mobbing</a:t>
            </a:r>
            <a:endParaRPr lang="pl-PL" dirty="0" smtClean="0"/>
          </a:p>
          <a:p>
            <a:r>
              <a:rPr lang="pl-PL" dirty="0" smtClean="0"/>
              <a:t>Konflikty z rodzicami uczniów</a:t>
            </a:r>
          </a:p>
        </p:txBody>
      </p:sp>
    </p:spTree>
    <p:extLst>
      <p:ext uri="{BB962C8B-B14F-4D97-AF65-F5344CB8AC3E}">
        <p14:creationId xmlns:p14="http://schemas.microsoft.com/office/powerpoint/2010/main" val="198727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Bada (2012)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Najczęściej występujące źródła stresu:</a:t>
            </a:r>
          </a:p>
          <a:p>
            <a:r>
              <a:rPr lang="pl-PL" dirty="0" smtClean="0"/>
              <a:t>Przeciążenie pracą</a:t>
            </a:r>
          </a:p>
          <a:p>
            <a:r>
              <a:rPr lang="pl-PL" dirty="0" smtClean="0"/>
              <a:t>Duże klasy</a:t>
            </a:r>
          </a:p>
          <a:p>
            <a:r>
              <a:rPr lang="pl-PL" dirty="0" smtClean="0"/>
              <a:t>Kiepskie fizyczne warunki pracy</a:t>
            </a:r>
          </a:p>
          <a:p>
            <a:r>
              <a:rPr lang="pl-PL" dirty="0" smtClean="0"/>
              <a:t>Kiepskie wynagrodzenie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0536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Omoniyi</a:t>
            </a:r>
            <a:r>
              <a:rPr lang="pl-PL" dirty="0" smtClean="0"/>
              <a:t> (2013)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Brak środków na badania i konferencje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8941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1143000"/>
          </a:xfrm>
        </p:spPr>
        <p:txBody>
          <a:bodyPr/>
          <a:lstStyle/>
          <a:p>
            <a:r>
              <a:rPr lang="pl-PL" dirty="0" err="1" smtClean="0"/>
              <a:t>Pyżalski</a:t>
            </a:r>
            <a:r>
              <a:rPr lang="pl-PL" dirty="0" smtClean="0"/>
              <a:t>, </a:t>
            </a:r>
            <a:r>
              <a:rPr lang="pl-PL" dirty="0" err="1" smtClean="0"/>
              <a:t>Merecz</a:t>
            </a:r>
            <a:r>
              <a:rPr lang="pl-PL" dirty="0" smtClean="0"/>
              <a:t> (2010)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75656" y="1556792"/>
            <a:ext cx="7416824" cy="4114800"/>
          </a:xfrm>
        </p:spPr>
        <p:txBody>
          <a:bodyPr/>
          <a:lstStyle/>
          <a:p>
            <a:r>
              <a:rPr lang="pl-PL" sz="2800" dirty="0" smtClean="0"/>
              <a:t>Zarobki niewspółmiernie małe do nakładu pracy</a:t>
            </a:r>
          </a:p>
          <a:p>
            <a:r>
              <a:rPr lang="pl-PL" sz="2800" dirty="0" smtClean="0"/>
              <a:t>Przeładowany program i plany nauczania</a:t>
            </a:r>
          </a:p>
          <a:p>
            <a:r>
              <a:rPr lang="pl-PL" sz="2800" dirty="0" smtClean="0"/>
              <a:t>Zbyt mały wpływ na to co nauczyciel realizuje w placówce</a:t>
            </a:r>
          </a:p>
          <a:p>
            <a:r>
              <a:rPr lang="pl-PL" sz="2800" dirty="0" smtClean="0"/>
              <a:t>Niezadowalające pomieszczenia socjalne</a:t>
            </a:r>
          </a:p>
          <a:p>
            <a:r>
              <a:rPr lang="pl-PL" sz="2800" dirty="0" smtClean="0"/>
              <a:t>Zbyt duża liczba uczniów</a:t>
            </a:r>
          </a:p>
          <a:p>
            <a:r>
              <a:rPr lang="pl-PL" sz="2800" dirty="0" smtClean="0"/>
              <a:t>Rywalizacja ze współpracownikami</a:t>
            </a:r>
          </a:p>
          <a:p>
            <a:r>
              <a:rPr lang="pl-PL" sz="2800" dirty="0" smtClean="0"/>
              <a:t>Brak wsparcia od przełożonych</a:t>
            </a:r>
          </a:p>
          <a:p>
            <a:r>
              <a:rPr lang="pl-PL" sz="2800" dirty="0" smtClean="0"/>
              <a:t>Brak wsparcia od współpracowników</a:t>
            </a:r>
            <a:endParaRPr lang="pl-PL" sz="2800" dirty="0"/>
          </a:p>
        </p:txBody>
      </p:sp>
      <p:sp>
        <p:nvSpPr>
          <p:cNvPr id="4" name="Strzałka w górę 3"/>
          <p:cNvSpPr/>
          <p:nvPr/>
        </p:nvSpPr>
        <p:spPr bwMode="auto">
          <a:xfrm>
            <a:off x="611560" y="1772816"/>
            <a:ext cx="576064" cy="4248472"/>
          </a:xfrm>
          <a:prstGeom prst="upArrow">
            <a:avLst>
              <a:gd name="adj1" fmla="val 40523"/>
              <a:gd name="adj2" fmla="val 7843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52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Badanie za pomocą Skali Ryzyka Psychospołecznego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N = 7623 (z czego 497 z branży edukacyjnej)</a:t>
            </a:r>
          </a:p>
          <a:p>
            <a:r>
              <a:rPr lang="pl-PL" dirty="0" smtClean="0"/>
              <a:t>Nauczyciele, wykładowcy, lektorzy, pedagodzy, wychowawcy przedszkolni</a:t>
            </a:r>
          </a:p>
          <a:p>
            <a:r>
              <a:rPr lang="pl-PL" dirty="0" smtClean="0"/>
              <a:t>364 K, 133 M</a:t>
            </a:r>
          </a:p>
          <a:p>
            <a:r>
              <a:rPr lang="pl-PL" dirty="0" smtClean="0"/>
              <a:t>Wiek 24-70 (m = 40,28; SD = 9,48)</a:t>
            </a:r>
          </a:p>
        </p:txBody>
      </p:sp>
    </p:spTree>
    <p:extLst>
      <p:ext uri="{BB962C8B-B14F-4D97-AF65-F5344CB8AC3E}">
        <p14:creationId xmlns:p14="http://schemas.microsoft.com/office/powerpoint/2010/main" val="301399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6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3446318"/>
              </p:ext>
            </p:extLst>
          </p:nvPr>
        </p:nvGraphicFramePr>
        <p:xfrm>
          <a:off x="685800" y="1981200"/>
          <a:ext cx="7772400" cy="1522413"/>
        </p:xfrm>
        <a:graphic>
          <a:graphicData uri="http://schemas.openxmlformats.org/drawingml/2006/table">
            <a:tbl>
              <a:tblPr/>
              <a:tblGrid>
                <a:gridCol w="1943100"/>
                <a:gridCol w="1943100"/>
                <a:gridCol w="1943100"/>
                <a:gridCol w="1943100"/>
              </a:tblGrid>
              <a:tr h="503130">
                <a:tc rowSpan="2">
                  <a:txBody>
                    <a:bodyPr/>
                    <a:lstStyle/>
                    <a:p>
                      <a:pPr marL="0" marR="0" lvl="0" indent="0" algn="ctr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Nie występuje</a:t>
                      </a:r>
                    </a:p>
                  </a:txBody>
                  <a:tcPr marT="45739" marB="4573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Występuje i stresuje mnie:</a:t>
                      </a:r>
                    </a:p>
                  </a:txBody>
                  <a:tcPr marT="45739" marB="457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0313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Wcale</a:t>
                      </a:r>
                    </a:p>
                  </a:txBody>
                  <a:tcPr marT="45739" marB="457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Trochę</a:t>
                      </a:r>
                    </a:p>
                  </a:txBody>
                  <a:tcPr marT="45739" marB="457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Bardzo</a:t>
                      </a:r>
                    </a:p>
                  </a:txBody>
                  <a:tcPr marT="45739" marB="457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6153">
                <a:tc>
                  <a:txBody>
                    <a:bodyPr/>
                    <a:lstStyle/>
                    <a:p>
                      <a:pPr marL="0" marR="0" lvl="0" indent="0" algn="l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9" marB="457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63"/>
          <p:cNvSpPr>
            <a:spLocks noChangeArrowheads="1"/>
          </p:cNvSpPr>
          <p:nvPr/>
        </p:nvSpPr>
        <p:spPr bwMode="auto">
          <a:xfrm>
            <a:off x="1476375" y="3068638"/>
            <a:ext cx="358775" cy="358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6" name="Rectangle 63"/>
          <p:cNvSpPr>
            <a:spLocks noChangeArrowheads="1"/>
          </p:cNvSpPr>
          <p:nvPr/>
        </p:nvSpPr>
        <p:spPr bwMode="auto">
          <a:xfrm>
            <a:off x="3419872" y="3070463"/>
            <a:ext cx="358775" cy="358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" name="Rectangle 63"/>
          <p:cNvSpPr>
            <a:spLocks noChangeArrowheads="1"/>
          </p:cNvSpPr>
          <p:nvPr/>
        </p:nvSpPr>
        <p:spPr bwMode="auto">
          <a:xfrm>
            <a:off x="5364088" y="3070463"/>
            <a:ext cx="358775" cy="358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" name="Rectangle 63"/>
          <p:cNvSpPr>
            <a:spLocks noChangeArrowheads="1"/>
          </p:cNvSpPr>
          <p:nvPr/>
        </p:nvSpPr>
        <p:spPr bwMode="auto">
          <a:xfrm>
            <a:off x="7308304" y="3072595"/>
            <a:ext cx="358775" cy="358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pic>
        <p:nvPicPr>
          <p:cNvPr id="9" name="Picture 67" descr="ycoGg8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72595"/>
            <a:ext cx="400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93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ymbol zastępczy zawartości 2"/>
          <p:cNvSpPr>
            <a:spLocks noGrp="1"/>
          </p:cNvSpPr>
          <p:nvPr>
            <p:ph idx="1"/>
          </p:nvPr>
        </p:nvSpPr>
        <p:spPr>
          <a:xfrm>
            <a:off x="685800" y="765175"/>
            <a:ext cx="7772400" cy="5330825"/>
          </a:xfrm>
        </p:spPr>
        <p:txBody>
          <a:bodyPr/>
          <a:lstStyle/>
          <a:p>
            <a:pPr marL="514350" indent="-514350">
              <a:buFont typeface="Times New Roman" pitchFamily="18" charset="0"/>
              <a:buAutoNum type="arabicPeriod"/>
              <a:defRPr/>
            </a:pPr>
            <a:r>
              <a:rPr lang="pl-PL" dirty="0" smtClean="0"/>
              <a:t>Czym są zagrożenia psychospołeczne? Kategorie zagrożeń</a:t>
            </a:r>
          </a:p>
          <a:p>
            <a:pPr marL="514350" indent="-514350">
              <a:buFont typeface="Times New Roman" pitchFamily="18" charset="0"/>
              <a:buAutoNum type="arabicPeriod"/>
              <a:defRPr/>
            </a:pPr>
            <a:r>
              <a:rPr lang="pl-PL" dirty="0" smtClean="0"/>
              <a:t>Skutki zagrożeń</a:t>
            </a:r>
          </a:p>
          <a:p>
            <a:pPr marL="514350" indent="-514350">
              <a:buFont typeface="Times New Roman" pitchFamily="18" charset="0"/>
              <a:buAutoNum type="arabicPeriod"/>
              <a:defRPr/>
            </a:pPr>
            <a:r>
              <a:rPr lang="pl-PL" dirty="0" smtClean="0"/>
              <a:t>Zagrożenia w zawodzie nauczyciela i wykładowcy akademickiego – przegląd badań</a:t>
            </a:r>
          </a:p>
          <a:p>
            <a:pPr marL="514350" indent="-514350">
              <a:buFont typeface="Times New Roman" pitchFamily="18" charset="0"/>
              <a:buAutoNum type="arabicPeriod"/>
              <a:defRPr/>
            </a:pPr>
            <a:r>
              <a:rPr lang="pl-PL" dirty="0" smtClean="0"/>
              <a:t>Charakterystyka zagrożeń psychospołecznych w polskim sektorze edukacji</a:t>
            </a:r>
          </a:p>
          <a:p>
            <a:pPr marL="0" indent="0">
              <a:buFontTx/>
              <a:buNone/>
              <a:defRPr/>
            </a:pPr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475656" y="908720"/>
            <a:ext cx="62646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Występowanie zagrożeń psychospołecznych w sektorze edukacyjnym</a:t>
            </a:r>
            <a:endParaRPr lang="pl-PL" dirty="0"/>
          </a:p>
        </p:txBody>
      </p:sp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2224833"/>
              </p:ext>
            </p:extLst>
          </p:nvPr>
        </p:nvGraphicFramePr>
        <p:xfrm>
          <a:off x="1187624" y="2638424"/>
          <a:ext cx="6408712" cy="3382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352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259632" y="980728"/>
            <a:ext cx="66247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Stresogenność zagrożeń psychospołecznych w sektorze edukacyjnym</a:t>
            </a:r>
            <a:endParaRPr lang="pl-PL" dirty="0"/>
          </a:p>
        </p:txBody>
      </p:sp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1425994"/>
              </p:ext>
            </p:extLst>
          </p:nvPr>
        </p:nvGraphicFramePr>
        <p:xfrm>
          <a:off x="1115616" y="2600324"/>
          <a:ext cx="6912768" cy="3348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395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619672" y="908720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Występowanie zagrożeń, model 3-czynnikowy</a:t>
            </a:r>
            <a:endParaRPr lang="pl-PL" dirty="0"/>
          </a:p>
        </p:txBody>
      </p:sp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528906"/>
              </p:ext>
            </p:extLst>
          </p:nvPr>
        </p:nvGraphicFramePr>
        <p:xfrm>
          <a:off x="1259632" y="2132856"/>
          <a:ext cx="6628209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881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619672" y="980728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Stresogenność zagrożeń, model 3-czynnikowy</a:t>
            </a:r>
            <a:endParaRPr lang="pl-PL" dirty="0"/>
          </a:p>
        </p:txBody>
      </p:sp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6002344"/>
              </p:ext>
            </p:extLst>
          </p:nvPr>
        </p:nvGraphicFramePr>
        <p:xfrm>
          <a:off x="1187624" y="2652712"/>
          <a:ext cx="6840760" cy="336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16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259632" y="908720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„Gdybym mógł, chętnie zmieniłbym swoją pracę na inną”</a:t>
            </a:r>
            <a:endParaRPr lang="pl-PL" dirty="0"/>
          </a:p>
        </p:txBody>
      </p:sp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2410134"/>
              </p:ext>
            </p:extLst>
          </p:nvPr>
        </p:nvGraphicFramePr>
        <p:xfrm>
          <a:off x="1115616" y="2593180"/>
          <a:ext cx="6336704" cy="335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932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043608" y="908720"/>
            <a:ext cx="74888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„W porównaniu do osób w Pani/Pana wieku i Pani/Pana płci, ocenia Pani/Pan swój stan zdrowia jako:”</a:t>
            </a:r>
            <a:endParaRPr lang="pl-PL" dirty="0"/>
          </a:p>
        </p:txBody>
      </p:sp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5344008"/>
              </p:ext>
            </p:extLst>
          </p:nvPr>
        </p:nvGraphicFramePr>
        <p:xfrm>
          <a:off x="1331640" y="2531268"/>
          <a:ext cx="6264695" cy="3490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745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331640" y="980728"/>
            <a:ext cx="61206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„Biorąc pod uwagę cały okres zatrudnienia ocenia Pani/Pan swoją zdolność do pracy jako:”</a:t>
            </a:r>
            <a:endParaRPr lang="pl-PL" dirty="0"/>
          </a:p>
        </p:txBody>
      </p:sp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2216388"/>
              </p:ext>
            </p:extLst>
          </p:nvPr>
        </p:nvGraphicFramePr>
        <p:xfrm>
          <a:off x="1331640" y="2559843"/>
          <a:ext cx="6048671" cy="3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623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187624" y="1196752"/>
            <a:ext cx="7128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„Proszę określić na ile czuje się Pani/Pan zaangażowany w pracę:”</a:t>
            </a:r>
            <a:endParaRPr lang="pl-PL" dirty="0"/>
          </a:p>
        </p:txBody>
      </p:sp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1010555"/>
              </p:ext>
            </p:extLst>
          </p:nvPr>
        </p:nvGraphicFramePr>
        <p:xfrm>
          <a:off x="1187624" y="2602706"/>
          <a:ext cx="7128792" cy="3562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397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017513"/>
              </p:ext>
            </p:extLst>
          </p:nvPr>
        </p:nvGraphicFramePr>
        <p:xfrm>
          <a:off x="755576" y="1340768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894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Piśmiennictwo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1556792"/>
            <a:ext cx="7772400" cy="4968552"/>
          </a:xfrm>
        </p:spPr>
        <p:txBody>
          <a:bodyPr/>
          <a:lstStyle/>
          <a:p>
            <a:pPr marL="450850" indent="-450850">
              <a:buNone/>
            </a:pPr>
            <a:r>
              <a:rPr lang="pl-PL" sz="1200" dirty="0" err="1" smtClean="0"/>
              <a:t>Arul</a:t>
            </a:r>
            <a:r>
              <a:rPr lang="pl-PL" sz="1200" dirty="0" smtClean="0"/>
              <a:t> K. (2011). A </a:t>
            </a:r>
            <a:r>
              <a:rPr lang="pl-PL" sz="1200" dirty="0" err="1" smtClean="0"/>
              <a:t>study</a:t>
            </a:r>
            <a:r>
              <a:rPr lang="pl-PL" sz="1200" dirty="0" smtClean="0"/>
              <a:t> on </a:t>
            </a:r>
            <a:r>
              <a:rPr lang="pl-PL" sz="1200" dirty="0" err="1" smtClean="0"/>
              <a:t>causes</a:t>
            </a:r>
            <a:r>
              <a:rPr lang="pl-PL" sz="1200" dirty="0" smtClean="0"/>
              <a:t> and </a:t>
            </a:r>
            <a:r>
              <a:rPr lang="pl-PL" sz="1200" dirty="0" err="1" smtClean="0"/>
              <a:t>coping</a:t>
            </a:r>
            <a:r>
              <a:rPr lang="pl-PL" sz="1200" dirty="0" smtClean="0"/>
              <a:t> </a:t>
            </a:r>
            <a:r>
              <a:rPr lang="pl-PL" sz="1200" dirty="0" err="1" smtClean="0"/>
              <a:t>strategies</a:t>
            </a:r>
            <a:r>
              <a:rPr lang="pl-PL" sz="1200" dirty="0" smtClean="0"/>
              <a:t> for </a:t>
            </a:r>
            <a:r>
              <a:rPr lang="pl-PL" sz="1200" dirty="0" err="1" smtClean="0"/>
              <a:t>stress</a:t>
            </a:r>
            <a:r>
              <a:rPr lang="pl-PL" sz="1200" dirty="0" smtClean="0"/>
              <a:t> </a:t>
            </a:r>
            <a:r>
              <a:rPr lang="pl-PL" sz="1200" dirty="0" err="1" smtClean="0"/>
              <a:t>among</a:t>
            </a:r>
            <a:r>
              <a:rPr lang="pl-PL" sz="1200" dirty="0" smtClean="0"/>
              <a:t> college </a:t>
            </a:r>
            <a:r>
              <a:rPr lang="pl-PL" sz="1200" dirty="0" err="1" smtClean="0"/>
              <a:t>teachers</a:t>
            </a:r>
            <a:r>
              <a:rPr lang="pl-PL" sz="1200" dirty="0" smtClean="0"/>
              <a:t> with </a:t>
            </a:r>
            <a:r>
              <a:rPr lang="pl-PL" sz="1200" dirty="0" err="1" smtClean="0"/>
              <a:t>special</a:t>
            </a:r>
            <a:r>
              <a:rPr lang="pl-PL" sz="1200" dirty="0" smtClean="0"/>
              <a:t> </a:t>
            </a:r>
            <a:r>
              <a:rPr lang="pl-PL" sz="1200" dirty="0" err="1" smtClean="0"/>
              <a:t>reference</a:t>
            </a:r>
            <a:r>
              <a:rPr lang="pl-PL" sz="1200" dirty="0" smtClean="0"/>
              <a:t> to </a:t>
            </a:r>
            <a:r>
              <a:rPr lang="pl-PL" sz="1200" dirty="0" err="1" smtClean="0"/>
              <a:t>coimbatore</a:t>
            </a:r>
            <a:r>
              <a:rPr lang="pl-PL" sz="1200" dirty="0" smtClean="0"/>
              <a:t> region. Indian </a:t>
            </a:r>
            <a:r>
              <a:rPr lang="pl-PL" sz="1200" dirty="0" err="1" smtClean="0"/>
              <a:t>Streams</a:t>
            </a:r>
            <a:r>
              <a:rPr lang="pl-PL" sz="1200" dirty="0" smtClean="0"/>
              <a:t> </a:t>
            </a:r>
            <a:r>
              <a:rPr lang="pl-PL" sz="1200" dirty="0" err="1" smtClean="0"/>
              <a:t>Research</a:t>
            </a:r>
            <a:r>
              <a:rPr lang="pl-PL" sz="1200" dirty="0" smtClean="0"/>
              <a:t> </a:t>
            </a:r>
            <a:r>
              <a:rPr lang="pl-PL" sz="1200" dirty="0" err="1" smtClean="0"/>
              <a:t>Journal</a:t>
            </a:r>
            <a:r>
              <a:rPr lang="pl-PL" sz="1200" dirty="0" smtClean="0"/>
              <a:t>, 1(6)</a:t>
            </a:r>
          </a:p>
          <a:p>
            <a:pPr marL="450850" indent="-450850">
              <a:buNone/>
            </a:pPr>
            <a:r>
              <a:rPr lang="pl-PL" sz="1200" dirty="0" smtClean="0"/>
              <a:t>Bada F., </a:t>
            </a:r>
            <a:r>
              <a:rPr lang="pl-PL" sz="1200" dirty="0" err="1" smtClean="0"/>
              <a:t>Falana</a:t>
            </a:r>
            <a:r>
              <a:rPr lang="pl-PL" sz="1200" dirty="0" smtClean="0"/>
              <a:t> B. (2012). </a:t>
            </a:r>
            <a:r>
              <a:rPr lang="pl-PL" sz="1200" dirty="0" err="1" smtClean="0"/>
              <a:t>Gender</a:t>
            </a:r>
            <a:r>
              <a:rPr lang="pl-PL" sz="1200" dirty="0" smtClean="0"/>
              <a:t> influence on the </a:t>
            </a:r>
            <a:r>
              <a:rPr lang="pl-PL" sz="1200" dirty="0" err="1" smtClean="0"/>
              <a:t>stress</a:t>
            </a:r>
            <a:r>
              <a:rPr lang="pl-PL" sz="1200" dirty="0" smtClean="0"/>
              <a:t> </a:t>
            </a:r>
            <a:r>
              <a:rPr lang="pl-PL" sz="1200" dirty="0" err="1" smtClean="0"/>
              <a:t>experience</a:t>
            </a:r>
            <a:r>
              <a:rPr lang="pl-PL" sz="1200" dirty="0" smtClean="0"/>
              <a:t> of </a:t>
            </a:r>
            <a:r>
              <a:rPr lang="pl-PL" sz="1200" dirty="0" err="1" smtClean="0"/>
              <a:t>university</a:t>
            </a:r>
            <a:r>
              <a:rPr lang="pl-PL" sz="1200" dirty="0" smtClean="0"/>
              <a:t> </a:t>
            </a:r>
            <a:r>
              <a:rPr lang="pl-PL" sz="1200" dirty="0" err="1" smtClean="0"/>
              <a:t>lecturers</a:t>
            </a:r>
            <a:r>
              <a:rPr lang="pl-PL" sz="1200" dirty="0" smtClean="0"/>
              <a:t>. </a:t>
            </a:r>
            <a:r>
              <a:rPr lang="pl-PL" sz="1200" dirty="0" err="1" smtClean="0"/>
              <a:t>European</a:t>
            </a:r>
            <a:r>
              <a:rPr lang="pl-PL" sz="1200" dirty="0" smtClean="0"/>
              <a:t> </a:t>
            </a:r>
            <a:r>
              <a:rPr lang="pl-PL" sz="1200" dirty="0" err="1" smtClean="0"/>
              <a:t>Journal</a:t>
            </a:r>
            <a:r>
              <a:rPr lang="pl-PL" sz="1200" dirty="0" smtClean="0"/>
              <a:t> of Business and </a:t>
            </a:r>
            <a:r>
              <a:rPr lang="pl-PL" sz="1200" dirty="0" err="1" smtClean="0"/>
              <a:t>Social</a:t>
            </a:r>
            <a:r>
              <a:rPr lang="pl-PL" sz="1200" dirty="0" smtClean="0"/>
              <a:t> </a:t>
            </a:r>
            <a:r>
              <a:rPr lang="pl-PL" sz="1200" dirty="0" err="1" smtClean="0"/>
              <a:t>Sciences</a:t>
            </a:r>
            <a:r>
              <a:rPr lang="pl-PL" sz="1200" dirty="0" smtClean="0"/>
              <a:t>, 1(4), 56-62</a:t>
            </a:r>
          </a:p>
          <a:p>
            <a:pPr marL="450850" indent="-450850">
              <a:buNone/>
            </a:pPr>
            <a:r>
              <a:rPr lang="pl-PL" sz="1200" dirty="0" smtClean="0"/>
              <a:t>Chan A., Chen K., </a:t>
            </a:r>
            <a:r>
              <a:rPr lang="pl-PL" sz="1200" dirty="0" err="1" smtClean="0"/>
              <a:t>Chong</a:t>
            </a:r>
            <a:r>
              <a:rPr lang="pl-PL" sz="1200" dirty="0" smtClean="0"/>
              <a:t> E. (2010). </a:t>
            </a:r>
            <a:r>
              <a:rPr lang="pl-PL" sz="1200" dirty="0" err="1" smtClean="0"/>
              <a:t>Work</a:t>
            </a:r>
            <a:r>
              <a:rPr lang="pl-PL" sz="1200" dirty="0" smtClean="0"/>
              <a:t> </a:t>
            </a:r>
            <a:r>
              <a:rPr lang="pl-PL" sz="1200" dirty="0" err="1" smtClean="0"/>
              <a:t>stress</a:t>
            </a:r>
            <a:r>
              <a:rPr lang="pl-PL" sz="1200" dirty="0" smtClean="0"/>
              <a:t> of </a:t>
            </a:r>
            <a:r>
              <a:rPr lang="pl-PL" sz="1200" dirty="0" err="1" smtClean="0"/>
              <a:t>teachers</a:t>
            </a:r>
            <a:r>
              <a:rPr lang="pl-PL" sz="1200" dirty="0" smtClean="0"/>
              <a:t> from </a:t>
            </a:r>
            <a:r>
              <a:rPr lang="pl-PL" sz="1200" dirty="0" err="1" smtClean="0"/>
              <a:t>primary</a:t>
            </a:r>
            <a:r>
              <a:rPr lang="pl-PL" sz="1200" dirty="0" smtClean="0"/>
              <a:t> and </a:t>
            </a:r>
            <a:r>
              <a:rPr lang="pl-PL" sz="1200" dirty="0" err="1" smtClean="0"/>
              <a:t>secondary</a:t>
            </a:r>
            <a:r>
              <a:rPr lang="pl-PL" sz="1200" dirty="0" smtClean="0"/>
              <a:t> </a:t>
            </a:r>
            <a:r>
              <a:rPr lang="pl-PL" sz="1200" dirty="0" err="1" smtClean="0"/>
              <a:t>schools</a:t>
            </a:r>
            <a:r>
              <a:rPr lang="pl-PL" sz="1200" dirty="0" smtClean="0"/>
              <a:t> in Hong Kong. </a:t>
            </a:r>
            <a:r>
              <a:rPr lang="pl-PL" sz="1200" dirty="0" err="1" smtClean="0"/>
              <a:t>Proceedings</a:t>
            </a:r>
            <a:r>
              <a:rPr lang="pl-PL" sz="1200" dirty="0" smtClean="0"/>
              <a:t> of the International </a:t>
            </a:r>
            <a:r>
              <a:rPr lang="pl-PL" sz="1200" dirty="0" err="1" smtClean="0"/>
              <a:t>Multiconference</a:t>
            </a:r>
            <a:r>
              <a:rPr lang="pl-PL" sz="1200" dirty="0" smtClean="0"/>
              <a:t> of </a:t>
            </a:r>
            <a:r>
              <a:rPr lang="pl-PL" sz="1200" dirty="0" err="1" smtClean="0"/>
              <a:t>Engineers</a:t>
            </a:r>
            <a:r>
              <a:rPr lang="pl-PL" sz="1200" dirty="0" smtClean="0"/>
              <a:t> and </a:t>
            </a:r>
            <a:r>
              <a:rPr lang="pl-PL" sz="1200" dirty="0" err="1" smtClean="0"/>
              <a:t>Computer</a:t>
            </a:r>
            <a:r>
              <a:rPr lang="pl-PL" sz="1200" dirty="0" smtClean="0"/>
              <a:t> </a:t>
            </a:r>
            <a:r>
              <a:rPr lang="pl-PL" sz="1200" dirty="0" err="1" smtClean="0"/>
              <a:t>Scientists</a:t>
            </a:r>
            <a:r>
              <a:rPr lang="pl-PL" sz="1200" dirty="0" smtClean="0"/>
              <a:t> Vol III, March 17-19, Hong-Kong</a:t>
            </a:r>
          </a:p>
          <a:p>
            <a:pPr marL="450850" indent="-450850">
              <a:buNone/>
            </a:pPr>
            <a:r>
              <a:rPr lang="pl-PL" sz="1200" dirty="0" smtClean="0"/>
              <a:t>Collins S., </a:t>
            </a:r>
            <a:r>
              <a:rPr lang="pl-PL" sz="1200" dirty="0" err="1" smtClean="0"/>
              <a:t>Parry</a:t>
            </a:r>
            <a:r>
              <a:rPr lang="pl-PL" sz="1200" dirty="0" smtClean="0"/>
              <a:t>-Jones B. (2000). </a:t>
            </a:r>
            <a:r>
              <a:rPr lang="pl-PL" sz="1200" dirty="0" err="1" smtClean="0"/>
              <a:t>Stress</a:t>
            </a:r>
            <a:r>
              <a:rPr lang="pl-PL" sz="1200" dirty="0" smtClean="0"/>
              <a:t>: The </a:t>
            </a:r>
            <a:r>
              <a:rPr lang="pl-PL" sz="1200" dirty="0" err="1" smtClean="0"/>
              <a:t>perceptions</a:t>
            </a:r>
            <a:r>
              <a:rPr lang="pl-PL" sz="1200" dirty="0" smtClean="0"/>
              <a:t> of </a:t>
            </a:r>
            <a:r>
              <a:rPr lang="pl-PL" sz="1200" dirty="0" err="1" smtClean="0"/>
              <a:t>social</a:t>
            </a:r>
            <a:r>
              <a:rPr lang="pl-PL" sz="1200" dirty="0" smtClean="0"/>
              <a:t> </a:t>
            </a:r>
            <a:r>
              <a:rPr lang="pl-PL" sz="1200" dirty="0" err="1" smtClean="0"/>
              <a:t>work</a:t>
            </a:r>
            <a:r>
              <a:rPr lang="pl-PL" sz="1200" dirty="0" smtClean="0"/>
              <a:t> </a:t>
            </a:r>
            <a:r>
              <a:rPr lang="pl-PL" sz="1200" dirty="0" err="1" smtClean="0"/>
              <a:t>lecturers</a:t>
            </a:r>
            <a:r>
              <a:rPr lang="pl-PL" sz="1200" dirty="0" smtClean="0"/>
              <a:t> in Britain. British </a:t>
            </a:r>
            <a:r>
              <a:rPr lang="pl-PL" sz="1200" dirty="0" err="1" smtClean="0"/>
              <a:t>Journal</a:t>
            </a:r>
            <a:r>
              <a:rPr lang="pl-PL" sz="1200" dirty="0" smtClean="0"/>
              <a:t> of </a:t>
            </a:r>
            <a:r>
              <a:rPr lang="pl-PL" sz="1200" dirty="0" err="1" smtClean="0"/>
              <a:t>Social</a:t>
            </a:r>
            <a:r>
              <a:rPr lang="pl-PL" sz="1200" dirty="0" smtClean="0"/>
              <a:t> </a:t>
            </a:r>
            <a:r>
              <a:rPr lang="pl-PL" sz="1200" dirty="0" err="1" smtClean="0"/>
              <a:t>Work</a:t>
            </a:r>
            <a:r>
              <a:rPr lang="pl-PL" sz="1200" dirty="0" smtClean="0"/>
              <a:t>, 30, 769-794</a:t>
            </a:r>
          </a:p>
          <a:p>
            <a:pPr marL="450850" indent="-450850">
              <a:buNone/>
            </a:pPr>
            <a:r>
              <a:rPr lang="pl-PL" sz="1200" dirty="0" smtClean="0"/>
              <a:t>Cox T., Griffiths A., Rial-Gonzales E. (2006). Badania nad stresem związanym z pracą. Europejska Agencja Bezpieczeństwa i Zdrowia w Pracy, Urząd Oficjalnych Publikacji Wspólnot Europejskich, Luksemburg [http://osha.europa.eu/pl/publications/reports/203  cytowany: 09.09.2014]</a:t>
            </a:r>
          </a:p>
          <a:p>
            <a:pPr marL="450850" indent="-450850">
              <a:buNone/>
            </a:pPr>
            <a:r>
              <a:rPr lang="pl-PL" sz="1200" dirty="0" err="1" smtClean="0"/>
              <a:t>Eres</a:t>
            </a:r>
            <a:r>
              <a:rPr lang="pl-PL" sz="1200" dirty="0" smtClean="0"/>
              <a:t> F., </a:t>
            </a:r>
            <a:r>
              <a:rPr lang="pl-PL" sz="1200" dirty="0" err="1" smtClean="0"/>
              <a:t>Atanasoska</a:t>
            </a:r>
            <a:r>
              <a:rPr lang="pl-PL" sz="1200" dirty="0" smtClean="0"/>
              <a:t> T. (2011). </a:t>
            </a:r>
            <a:r>
              <a:rPr lang="pl-PL" sz="1200" dirty="0" err="1" smtClean="0"/>
              <a:t>Occupational</a:t>
            </a:r>
            <a:r>
              <a:rPr lang="pl-PL" sz="1200" dirty="0" smtClean="0"/>
              <a:t> </a:t>
            </a:r>
            <a:r>
              <a:rPr lang="pl-PL" sz="1200" dirty="0" err="1" smtClean="0"/>
              <a:t>stress</a:t>
            </a:r>
            <a:r>
              <a:rPr lang="pl-PL" sz="1200" dirty="0" smtClean="0"/>
              <a:t> of </a:t>
            </a:r>
            <a:r>
              <a:rPr lang="pl-PL" sz="1200" dirty="0" err="1" smtClean="0"/>
              <a:t>teachers</a:t>
            </a:r>
            <a:r>
              <a:rPr lang="pl-PL" sz="1200" dirty="0" smtClean="0"/>
              <a:t>: A </a:t>
            </a:r>
            <a:r>
              <a:rPr lang="pl-PL" sz="1200" dirty="0" err="1" smtClean="0"/>
              <a:t>comparative</a:t>
            </a:r>
            <a:r>
              <a:rPr lang="pl-PL" sz="1200" dirty="0" smtClean="0"/>
              <a:t> </a:t>
            </a:r>
            <a:r>
              <a:rPr lang="pl-PL" sz="1200" dirty="0" err="1" smtClean="0"/>
              <a:t>study</a:t>
            </a:r>
            <a:r>
              <a:rPr lang="pl-PL" sz="1200" dirty="0" smtClean="0"/>
              <a:t> </a:t>
            </a:r>
            <a:r>
              <a:rPr lang="pl-PL" sz="1200" dirty="0" err="1" smtClean="0"/>
              <a:t>between</a:t>
            </a:r>
            <a:r>
              <a:rPr lang="pl-PL" sz="1200" dirty="0" smtClean="0"/>
              <a:t> Turkey and Macedonia. International </a:t>
            </a:r>
            <a:r>
              <a:rPr lang="pl-PL" sz="1200" dirty="0" err="1" smtClean="0"/>
              <a:t>Journal</a:t>
            </a:r>
            <a:r>
              <a:rPr lang="pl-PL" sz="1200" dirty="0" smtClean="0"/>
              <a:t> of </a:t>
            </a:r>
            <a:r>
              <a:rPr lang="pl-PL" sz="1200" dirty="0" err="1" smtClean="0"/>
              <a:t>Humanities</a:t>
            </a:r>
            <a:r>
              <a:rPr lang="pl-PL" sz="1200" dirty="0" smtClean="0"/>
              <a:t> and </a:t>
            </a:r>
            <a:r>
              <a:rPr lang="pl-PL" sz="1200" dirty="0" err="1" smtClean="0"/>
              <a:t>Social</a:t>
            </a:r>
            <a:r>
              <a:rPr lang="pl-PL" sz="1200" dirty="0" smtClean="0"/>
              <a:t> Science, 1(7), 59-65</a:t>
            </a:r>
          </a:p>
          <a:p>
            <a:pPr marL="450850" indent="-450850">
              <a:buNone/>
            </a:pPr>
            <a:r>
              <a:rPr lang="pl-PL" sz="1200" dirty="0" err="1" smtClean="0"/>
              <a:t>Kaur</a:t>
            </a:r>
            <a:r>
              <a:rPr lang="pl-PL" sz="1200" dirty="0" smtClean="0"/>
              <a:t> S. (2011). </a:t>
            </a:r>
            <a:r>
              <a:rPr lang="pl-PL" sz="1200" dirty="0" err="1" smtClean="0"/>
              <a:t>Comparative</a:t>
            </a:r>
            <a:r>
              <a:rPr lang="pl-PL" sz="1200" dirty="0" smtClean="0"/>
              <a:t> </a:t>
            </a:r>
            <a:r>
              <a:rPr lang="pl-PL" sz="1200" dirty="0" err="1" smtClean="0"/>
              <a:t>study</a:t>
            </a:r>
            <a:r>
              <a:rPr lang="pl-PL" sz="1200" dirty="0" smtClean="0"/>
              <a:t> of </a:t>
            </a:r>
            <a:r>
              <a:rPr lang="pl-PL" sz="1200" dirty="0" err="1" smtClean="0"/>
              <a:t>occupational</a:t>
            </a:r>
            <a:r>
              <a:rPr lang="pl-PL" sz="1200" dirty="0" smtClean="0"/>
              <a:t> </a:t>
            </a:r>
            <a:r>
              <a:rPr lang="pl-PL" sz="1200" dirty="0" err="1" smtClean="0"/>
              <a:t>stress</a:t>
            </a:r>
            <a:r>
              <a:rPr lang="pl-PL" sz="1200" dirty="0" smtClean="0"/>
              <a:t> </a:t>
            </a:r>
            <a:r>
              <a:rPr lang="pl-PL" sz="1200" dirty="0" err="1" smtClean="0"/>
              <a:t>among</a:t>
            </a:r>
            <a:r>
              <a:rPr lang="pl-PL" sz="1200" dirty="0" smtClean="0"/>
              <a:t> </a:t>
            </a:r>
            <a:r>
              <a:rPr lang="pl-PL" sz="1200" dirty="0" err="1" smtClean="0"/>
              <a:t>teachers</a:t>
            </a:r>
            <a:r>
              <a:rPr lang="pl-PL" sz="1200" dirty="0" smtClean="0"/>
              <a:t> of </a:t>
            </a:r>
            <a:r>
              <a:rPr lang="pl-PL" sz="1200" dirty="0" err="1" smtClean="0"/>
              <a:t>private</a:t>
            </a:r>
            <a:r>
              <a:rPr lang="pl-PL" sz="1200" dirty="0" smtClean="0"/>
              <a:t> and </a:t>
            </a:r>
            <a:r>
              <a:rPr lang="pl-PL" sz="1200" dirty="0" err="1" smtClean="0"/>
              <a:t>govt</a:t>
            </a:r>
            <a:r>
              <a:rPr lang="pl-PL" sz="1200" dirty="0" smtClean="0"/>
              <a:t>. </a:t>
            </a:r>
            <a:r>
              <a:rPr lang="pl-PL" sz="1200" dirty="0" err="1" smtClean="0"/>
              <a:t>schools</a:t>
            </a:r>
            <a:r>
              <a:rPr lang="pl-PL" sz="1200" dirty="0" smtClean="0"/>
              <a:t> in </a:t>
            </a:r>
            <a:r>
              <a:rPr lang="pl-PL" sz="1200" dirty="0" err="1" smtClean="0"/>
              <a:t>relation</a:t>
            </a:r>
            <a:r>
              <a:rPr lang="pl-PL" sz="1200" dirty="0" smtClean="0"/>
              <a:t> to </a:t>
            </a:r>
            <a:r>
              <a:rPr lang="pl-PL" sz="1200" dirty="0" err="1" smtClean="0"/>
              <a:t>their</a:t>
            </a:r>
            <a:r>
              <a:rPr lang="pl-PL" sz="1200" dirty="0" smtClean="0"/>
              <a:t> </a:t>
            </a:r>
            <a:r>
              <a:rPr lang="pl-PL" sz="1200" dirty="0" err="1" smtClean="0"/>
              <a:t>age</a:t>
            </a:r>
            <a:r>
              <a:rPr lang="pl-PL" sz="1200" dirty="0" smtClean="0"/>
              <a:t>, </a:t>
            </a:r>
            <a:r>
              <a:rPr lang="pl-PL" sz="1200" dirty="0" err="1" smtClean="0"/>
              <a:t>gender</a:t>
            </a:r>
            <a:r>
              <a:rPr lang="pl-PL" sz="1200" dirty="0" smtClean="0"/>
              <a:t> and </a:t>
            </a:r>
            <a:r>
              <a:rPr lang="pl-PL" sz="1200" dirty="0" err="1" smtClean="0"/>
              <a:t>teaching</a:t>
            </a:r>
            <a:r>
              <a:rPr lang="pl-PL" sz="1200" dirty="0" smtClean="0"/>
              <a:t> </a:t>
            </a:r>
            <a:r>
              <a:rPr lang="pl-PL" sz="1200" dirty="0" err="1" smtClean="0"/>
              <a:t>experience</a:t>
            </a:r>
            <a:r>
              <a:rPr lang="pl-PL" sz="1200" dirty="0" smtClean="0"/>
              <a:t>. International </a:t>
            </a:r>
            <a:r>
              <a:rPr lang="pl-PL" sz="1200" dirty="0" err="1" smtClean="0"/>
              <a:t>Journal</a:t>
            </a:r>
            <a:r>
              <a:rPr lang="pl-PL" sz="1200" dirty="0" smtClean="0"/>
              <a:t> of </a:t>
            </a:r>
            <a:r>
              <a:rPr lang="pl-PL" sz="1200" dirty="0" err="1" smtClean="0"/>
              <a:t>Education</a:t>
            </a:r>
            <a:r>
              <a:rPr lang="pl-PL" sz="1200" dirty="0" smtClean="0"/>
              <a:t> Planning &amp; Administration, 1(2), 151-160</a:t>
            </a:r>
          </a:p>
          <a:p>
            <a:pPr marL="450850" indent="-450850">
              <a:buNone/>
            </a:pPr>
            <a:r>
              <a:rPr lang="pl-PL" sz="1200" dirty="0" err="1" smtClean="0"/>
              <a:t>Leka</a:t>
            </a:r>
            <a:r>
              <a:rPr lang="pl-PL" sz="1200" dirty="0" smtClean="0"/>
              <a:t> S., Cox T., </a:t>
            </a:r>
            <a:r>
              <a:rPr lang="pl-PL" sz="1200" dirty="0" err="1" smtClean="0"/>
              <a:t>Zwetsloot</a:t>
            </a:r>
            <a:r>
              <a:rPr lang="pl-PL" sz="1200" dirty="0" smtClean="0"/>
              <a:t> G. (2008). PRIMA-EF: </a:t>
            </a:r>
            <a:r>
              <a:rPr lang="pl-PL" sz="1200" dirty="0" err="1" smtClean="0"/>
              <a:t>Guidance</a:t>
            </a:r>
            <a:r>
              <a:rPr lang="pl-PL" sz="1200" dirty="0" smtClean="0"/>
              <a:t> on the </a:t>
            </a:r>
            <a:r>
              <a:rPr lang="pl-PL" sz="1200" dirty="0" err="1" smtClean="0"/>
              <a:t>European</a:t>
            </a:r>
            <a:r>
              <a:rPr lang="pl-PL" sz="1200" dirty="0" smtClean="0"/>
              <a:t> Framework for </a:t>
            </a:r>
            <a:r>
              <a:rPr lang="pl-PL" sz="1200" dirty="0" err="1" smtClean="0"/>
              <a:t>Psychosocial</a:t>
            </a:r>
            <a:r>
              <a:rPr lang="pl-PL" sz="1200" dirty="0" smtClean="0"/>
              <a:t> </a:t>
            </a:r>
            <a:r>
              <a:rPr lang="pl-PL" sz="1200" dirty="0" err="1" smtClean="0"/>
              <a:t>Risk</a:t>
            </a:r>
            <a:r>
              <a:rPr lang="pl-PL" sz="1200" dirty="0" smtClean="0"/>
              <a:t> Management: A </a:t>
            </a:r>
            <a:r>
              <a:rPr lang="pl-PL" sz="1200" dirty="0" err="1" smtClean="0"/>
              <a:t>resource</a:t>
            </a:r>
            <a:r>
              <a:rPr lang="pl-PL" sz="1200" dirty="0" smtClean="0"/>
              <a:t> form </a:t>
            </a:r>
            <a:r>
              <a:rPr lang="pl-PL" sz="1200" dirty="0" err="1" smtClean="0"/>
              <a:t>employers</a:t>
            </a:r>
            <a:r>
              <a:rPr lang="pl-PL" sz="1200" dirty="0" smtClean="0"/>
              <a:t> and </a:t>
            </a:r>
            <a:r>
              <a:rPr lang="pl-PL" sz="1200" dirty="0" err="1" smtClean="0"/>
              <a:t>worker</a:t>
            </a:r>
            <a:r>
              <a:rPr lang="pl-PL" sz="1200" dirty="0" smtClean="0"/>
              <a:t> </a:t>
            </a:r>
            <a:r>
              <a:rPr lang="pl-PL" sz="1200" dirty="0" err="1" smtClean="0"/>
              <a:t>representatives</a:t>
            </a:r>
            <a:r>
              <a:rPr lang="pl-PL" sz="1200" dirty="0" smtClean="0"/>
              <a:t>. WHO </a:t>
            </a:r>
            <a:r>
              <a:rPr lang="pl-PL" sz="1200" dirty="0" err="1" smtClean="0"/>
              <a:t>Protecting</a:t>
            </a:r>
            <a:r>
              <a:rPr lang="pl-PL" sz="1200" dirty="0" smtClean="0"/>
              <a:t> </a:t>
            </a:r>
            <a:r>
              <a:rPr lang="pl-PL" sz="1200" dirty="0" err="1" smtClean="0"/>
              <a:t>Workers</a:t>
            </a:r>
            <a:r>
              <a:rPr lang="pl-PL" sz="1200" dirty="0" smtClean="0"/>
              <a:t>' </a:t>
            </a:r>
            <a:r>
              <a:rPr lang="pl-PL" sz="1200" dirty="0" err="1" smtClean="0"/>
              <a:t>Health</a:t>
            </a:r>
            <a:r>
              <a:rPr lang="pl-PL" sz="1200" dirty="0" smtClean="0"/>
              <a:t> Series, no. 9. WHO Press, Genewa</a:t>
            </a:r>
          </a:p>
          <a:p>
            <a:pPr marL="450850" indent="-450850">
              <a:buNone/>
            </a:pPr>
            <a:r>
              <a:rPr lang="pl-PL" sz="1200" dirty="0" err="1" smtClean="0"/>
              <a:t>Merecz</a:t>
            </a:r>
            <a:r>
              <a:rPr lang="pl-PL" sz="1200" dirty="0" smtClean="0"/>
              <a:t> D. (2011). Profilaktyka psychospołecznych zagrożeń w miejscu pracy - od teorii do praktyki. Podręcznik dla psychologów. Instytut Medycyny Pracy, Łódź</a:t>
            </a:r>
          </a:p>
          <a:p>
            <a:pPr marL="450850" indent="-450850">
              <a:buNone/>
            </a:pPr>
            <a:r>
              <a:rPr lang="pl-PL" sz="1200" dirty="0" err="1" smtClean="0"/>
              <a:t>Omoniyi</a:t>
            </a:r>
            <a:r>
              <a:rPr lang="pl-PL" sz="1200" dirty="0" smtClean="0"/>
              <a:t> M. (2013). </a:t>
            </a:r>
            <a:r>
              <a:rPr lang="pl-PL" sz="1200" dirty="0" err="1" smtClean="0"/>
              <a:t>Sources</a:t>
            </a:r>
            <a:r>
              <a:rPr lang="pl-PL" sz="1200" dirty="0" smtClean="0"/>
              <a:t> of </a:t>
            </a:r>
            <a:r>
              <a:rPr lang="pl-PL" sz="1200" dirty="0" err="1" smtClean="0"/>
              <a:t>workplace</a:t>
            </a:r>
            <a:r>
              <a:rPr lang="pl-PL" sz="1200" dirty="0" smtClean="0"/>
              <a:t> </a:t>
            </a:r>
            <a:r>
              <a:rPr lang="pl-PL" sz="1200" dirty="0" err="1" smtClean="0"/>
              <a:t>stressors</a:t>
            </a:r>
            <a:r>
              <a:rPr lang="pl-PL" sz="1200" dirty="0" smtClean="0"/>
              <a:t> </a:t>
            </a:r>
            <a:r>
              <a:rPr lang="pl-PL" sz="1200" dirty="0" err="1" smtClean="0"/>
              <a:t>among</a:t>
            </a:r>
            <a:r>
              <a:rPr lang="pl-PL" sz="1200" dirty="0" smtClean="0"/>
              <a:t> </a:t>
            </a:r>
            <a:r>
              <a:rPr lang="pl-PL" sz="1200" dirty="0" err="1" smtClean="0"/>
              <a:t>university</a:t>
            </a:r>
            <a:r>
              <a:rPr lang="pl-PL" sz="1200" dirty="0" smtClean="0"/>
              <a:t> </a:t>
            </a:r>
            <a:r>
              <a:rPr lang="pl-PL" sz="1200" dirty="0" err="1" smtClean="0"/>
              <a:t>lecturers</a:t>
            </a:r>
            <a:r>
              <a:rPr lang="pl-PL" sz="1200" dirty="0" smtClean="0"/>
              <a:t> in </a:t>
            </a:r>
            <a:r>
              <a:rPr lang="pl-PL" sz="1200" dirty="0" err="1" smtClean="0"/>
              <a:t>south</a:t>
            </a:r>
            <a:r>
              <a:rPr lang="pl-PL" sz="1200" dirty="0" smtClean="0"/>
              <a:t> west Nigeria: </a:t>
            </a:r>
            <a:r>
              <a:rPr lang="pl-PL" sz="1200" dirty="0" err="1" smtClean="0"/>
              <a:t>Implication</a:t>
            </a:r>
            <a:r>
              <a:rPr lang="pl-PL" sz="1200" dirty="0" smtClean="0"/>
              <a:t> for </a:t>
            </a:r>
            <a:r>
              <a:rPr lang="pl-PL" sz="1200" dirty="0" err="1" smtClean="0"/>
              <a:t>counselling</a:t>
            </a:r>
            <a:r>
              <a:rPr lang="pl-PL" sz="1200" dirty="0" smtClean="0"/>
              <a:t>. 1st </a:t>
            </a:r>
            <a:r>
              <a:rPr lang="pl-PL" sz="1200" dirty="0" err="1" smtClean="0"/>
              <a:t>Annual</a:t>
            </a:r>
            <a:r>
              <a:rPr lang="pl-PL" sz="1200" dirty="0" smtClean="0"/>
              <a:t> International </a:t>
            </a:r>
            <a:r>
              <a:rPr lang="pl-PL" sz="1200" dirty="0" err="1" smtClean="0"/>
              <a:t>Interdisciplinary</a:t>
            </a:r>
            <a:r>
              <a:rPr lang="pl-PL" sz="1200" dirty="0" smtClean="0"/>
              <a:t> Conference, </a:t>
            </a:r>
            <a:r>
              <a:rPr lang="pl-PL" sz="1200" dirty="0" err="1" smtClean="0"/>
              <a:t>April</a:t>
            </a:r>
            <a:r>
              <a:rPr lang="pl-PL" sz="1200" dirty="0" smtClean="0"/>
              <a:t> 24-26, Portugal</a:t>
            </a:r>
          </a:p>
          <a:p>
            <a:pPr marL="450850" indent="-450850">
              <a:buNone/>
            </a:pPr>
            <a:r>
              <a:rPr lang="pl-PL" sz="1200" dirty="0" err="1" smtClean="0"/>
              <a:t>Pyżalski</a:t>
            </a:r>
            <a:r>
              <a:rPr lang="pl-PL" sz="1200" dirty="0" smtClean="0"/>
              <a:t> J., </a:t>
            </a:r>
            <a:r>
              <a:rPr lang="pl-PL" sz="1200" dirty="0" err="1" smtClean="0"/>
              <a:t>Merecz</a:t>
            </a:r>
            <a:r>
              <a:rPr lang="pl-PL" sz="1200" dirty="0" smtClean="0"/>
              <a:t> D. (2010). Psychospołeczne warunki pracy polskich nauczycieli. Pomiędzy wypaleniem zawodowym a zaangażowaniem. Impuls, Kraków</a:t>
            </a:r>
          </a:p>
          <a:p>
            <a:pPr marL="0" indent="0">
              <a:buNone/>
            </a:pPr>
            <a:endParaRPr lang="pl-PL" sz="1100" dirty="0" smtClean="0"/>
          </a:p>
          <a:p>
            <a:pPr marL="0" indent="0">
              <a:buNone/>
            </a:pPr>
            <a:endParaRPr lang="pl-PL" sz="1100" dirty="0" smtClean="0"/>
          </a:p>
          <a:p>
            <a:pPr marL="0" indent="0">
              <a:buNone/>
            </a:pPr>
            <a:endParaRPr lang="pl-PL" sz="1100" dirty="0" smtClean="0"/>
          </a:p>
          <a:p>
            <a:pPr marL="0" indent="0">
              <a:buNone/>
            </a:pPr>
            <a:endParaRPr lang="pl-PL" sz="1100" dirty="0" smtClean="0"/>
          </a:p>
          <a:p>
            <a:pPr marL="0" indent="0">
              <a:buNone/>
            </a:pP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304061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735796" y="1268760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Zagrożenia zawodowe</a:t>
            </a:r>
            <a:endParaRPr lang="pl-PL" dirty="0"/>
          </a:p>
        </p:txBody>
      </p:sp>
      <p:cxnSp>
        <p:nvCxnSpPr>
          <p:cNvPr id="4" name="Łącznik prosty ze strzałką 3"/>
          <p:cNvCxnSpPr/>
          <p:nvPr/>
        </p:nvCxnSpPr>
        <p:spPr bwMode="auto">
          <a:xfrm flipH="1">
            <a:off x="2555776" y="1791980"/>
            <a:ext cx="1296144" cy="11329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Łącznik prosty ze strzałką 6"/>
          <p:cNvCxnSpPr/>
          <p:nvPr/>
        </p:nvCxnSpPr>
        <p:spPr bwMode="auto">
          <a:xfrm>
            <a:off x="5508104" y="1791980"/>
            <a:ext cx="1080120" cy="11329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pole tekstowe 5"/>
          <p:cNvSpPr txBox="1"/>
          <p:nvPr/>
        </p:nvSpPr>
        <p:spPr>
          <a:xfrm>
            <a:off x="1043608" y="2924944"/>
            <a:ext cx="33843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Fizyczne (bezpośrednie działanie)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5508104" y="2924944"/>
            <a:ext cx="3312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Psychospołeczne (za pośrednictwem stresu)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871736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Dziękuję za uwagę!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427984" y="4581128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stanczak@imp.lodz.pl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9405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Klasyfikacja zagrożeń psychospołecznych </a:t>
            </a:r>
            <a:r>
              <a:rPr lang="pl-PL" dirty="0" smtClean="0"/>
              <a:t>wg </a:t>
            </a:r>
            <a:r>
              <a:rPr lang="pl-PL" dirty="0" err="1" smtClean="0"/>
              <a:t>Coxa</a:t>
            </a:r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731682"/>
              </p:ext>
            </p:extLst>
          </p:nvPr>
        </p:nvGraphicFramePr>
        <p:xfrm>
          <a:off x="683568" y="2060848"/>
          <a:ext cx="7632848" cy="3011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  <a:gridCol w="3816424"/>
              </a:tblGrid>
              <a:tr h="735856">
                <a:tc>
                  <a:txBody>
                    <a:bodyPr/>
                    <a:lstStyle/>
                    <a:p>
                      <a:r>
                        <a:rPr lang="pl-PL" dirty="0" smtClean="0"/>
                        <a:t>Kontekst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Treść</a:t>
                      </a:r>
                      <a:endParaRPr lang="pl-PL" dirty="0"/>
                    </a:p>
                  </a:txBody>
                  <a:tcPr/>
                </a:tc>
              </a:tr>
              <a:tr h="227614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l-PL" dirty="0" smtClean="0"/>
                        <a:t>Kultura i funkcjonowanie organizacji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l-PL" dirty="0" smtClean="0"/>
                        <a:t>Rola</a:t>
                      </a:r>
                      <a:r>
                        <a:rPr lang="pl-PL" baseline="0" dirty="0" smtClean="0"/>
                        <a:t> w organizacji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l-PL" baseline="0" dirty="0" smtClean="0"/>
                        <a:t>Rozwój kariery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l-PL" baseline="0" dirty="0" smtClean="0"/>
                        <a:t>Zakres decyzji / kontrola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l-PL" baseline="0" dirty="0" smtClean="0"/>
                        <a:t>Stosunki interpersonalne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l-PL" baseline="0" dirty="0" smtClean="0"/>
                        <a:t>Relacja praca-dom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l-PL" dirty="0" smtClean="0"/>
                        <a:t>Środowisko pracy</a:t>
                      </a:r>
                      <a:r>
                        <a:rPr lang="pl-PL" baseline="0" dirty="0" smtClean="0"/>
                        <a:t> i wyposażenie stanowiska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l-PL" baseline="0" dirty="0" smtClean="0"/>
                        <a:t>Projekt zadania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l-PL" baseline="0" dirty="0" smtClean="0"/>
                        <a:t>Obciążenie pracą / tempo pracy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l-PL" baseline="0" dirty="0" smtClean="0"/>
                        <a:t>Rozkład czasu pracy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1619672" y="5373216"/>
            <a:ext cx="5904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+ patologie w relacjach interpersonalnych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4178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Konsekwencje narażenia na psychospołeczne zagrożenia</a:t>
            </a:r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551632"/>
              </p:ext>
            </p:extLst>
          </p:nvPr>
        </p:nvGraphicFramePr>
        <p:xfrm>
          <a:off x="899592" y="2708920"/>
          <a:ext cx="7704856" cy="3410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2428"/>
                <a:gridCol w="3852428"/>
              </a:tblGrid>
              <a:tr h="576064">
                <a:tc>
                  <a:txBody>
                    <a:bodyPr/>
                    <a:lstStyle/>
                    <a:p>
                      <a:r>
                        <a:rPr lang="pl-PL" dirty="0" smtClean="0"/>
                        <a:t>Krótkotrwałe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Długotrwałe</a:t>
                      </a:r>
                      <a:endParaRPr lang="pl-PL" dirty="0"/>
                    </a:p>
                  </a:txBody>
                  <a:tcPr/>
                </a:tc>
              </a:tr>
              <a:tr h="2322258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l-PL" dirty="0" smtClean="0"/>
                        <a:t>spięta</a:t>
                      </a:r>
                      <a:r>
                        <a:rPr lang="pl-PL" baseline="0" dirty="0" smtClean="0"/>
                        <a:t> postawa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l-PL" baseline="0" dirty="0" smtClean="0"/>
                        <a:t>napięte mięśnie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l-PL" baseline="0" dirty="0" smtClean="0"/>
                        <a:t>spłycony, szybki oddech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l-PL" baseline="0" dirty="0" smtClean="0"/>
                        <a:t>bóle głowy, pleców, żołądka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l-PL" baseline="0" dirty="0" smtClean="0"/>
                        <a:t>biegunki, zaparcia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l-PL" baseline="0" dirty="0" smtClean="0"/>
                        <a:t>zaburzenia apetytu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l-PL" baseline="0" dirty="0" smtClean="0"/>
                        <a:t>nierówne tętno, pocenie się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l-PL" baseline="0" dirty="0" smtClean="0"/>
                        <a:t>zgrzytanie zębami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l-PL" baseline="0" dirty="0" smtClean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l-PL" dirty="0" smtClean="0"/>
                        <a:t>zaburzenia</a:t>
                      </a:r>
                      <a:r>
                        <a:rPr lang="pl-PL" baseline="0" dirty="0" smtClean="0"/>
                        <a:t> snu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l-PL" baseline="0" dirty="0" smtClean="0"/>
                        <a:t>depresja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l-PL" baseline="0" dirty="0" smtClean="0"/>
                        <a:t>zespoły neurodegeneracyjne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l-PL" baseline="0" dirty="0" smtClean="0"/>
                        <a:t>otyłość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l-PL" baseline="0" dirty="0" smtClean="0"/>
                        <a:t>cukrzyca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l-PL" baseline="0" dirty="0" smtClean="0"/>
                        <a:t>nadciśnienie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l-PL" baseline="0" dirty="0" smtClean="0"/>
                        <a:t>zaburzenia menstruacji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l-PL" baseline="0" dirty="0" smtClean="0"/>
                        <a:t>impotencja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l-PL" baseline="0" dirty="0" smtClean="0"/>
                        <a:t>zespół wypalenia zawodowego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l-PL" baseline="0" dirty="0" smtClean="0"/>
                        <a:t>…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899592" y="1988840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a) fizjologiczne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031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Konsekwencje cd.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115616" y="1700808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b) psychologiczne</a:t>
            </a:r>
            <a:endParaRPr lang="pl-PL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287831"/>
              </p:ext>
            </p:extLst>
          </p:nvPr>
        </p:nvGraphicFramePr>
        <p:xfrm>
          <a:off x="755573" y="2492896"/>
          <a:ext cx="7704858" cy="3168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2429"/>
                <a:gridCol w="3852429"/>
              </a:tblGrid>
              <a:tr h="672075">
                <a:tc>
                  <a:txBody>
                    <a:bodyPr/>
                    <a:lstStyle/>
                    <a:p>
                      <a:r>
                        <a:rPr lang="pl-PL" dirty="0" smtClean="0"/>
                        <a:t>na poziomie emocji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na</a:t>
                      </a:r>
                      <a:r>
                        <a:rPr lang="pl-PL" baseline="0" dirty="0" smtClean="0"/>
                        <a:t> poziomie poznawczym</a:t>
                      </a:r>
                      <a:endParaRPr lang="pl-PL" dirty="0"/>
                    </a:p>
                  </a:txBody>
                  <a:tcPr/>
                </a:tc>
              </a:tr>
              <a:tr h="2496277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l-PL" dirty="0" smtClean="0"/>
                        <a:t>lęk, niepokój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l-PL" dirty="0" smtClean="0"/>
                        <a:t>rozluźnienie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l-PL" dirty="0" smtClean="0"/>
                        <a:t>wrogość,</a:t>
                      </a:r>
                      <a:r>
                        <a:rPr lang="pl-PL" baseline="0" dirty="0" smtClean="0"/>
                        <a:t> złość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l-PL" baseline="0" dirty="0" smtClean="0"/>
                        <a:t>utrata kontroli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l-PL" baseline="0" dirty="0" smtClean="0"/>
                        <a:t>nadmierne pobudzenie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l-PL" baseline="0" dirty="0" smtClean="0"/>
                        <a:t>wahania nastroju</a:t>
                      </a:r>
                      <a:endParaRPr lang="pl-PL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l-PL" dirty="0" smtClean="0"/>
                        <a:t>problemy z pamięcią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l-PL" dirty="0" smtClean="0"/>
                        <a:t>obniżona</a:t>
                      </a:r>
                      <a:r>
                        <a:rPr lang="pl-PL" baseline="0" dirty="0" smtClean="0"/>
                        <a:t> koncentracja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l-PL" baseline="0" dirty="0" smtClean="0"/>
                        <a:t>nieadekwatna ocena sytuacji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l-PL" baseline="0" dirty="0" smtClean="0"/>
                        <a:t>obniżony krytycyzm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l-PL" baseline="0" dirty="0" smtClean="0"/>
                        <a:t>trudności z podejmowaniem decyzji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606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Konsekwencje cd.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259632" y="1700808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c) Na poziomie zachowania</a:t>
            </a:r>
            <a:endParaRPr lang="pl-PL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207704"/>
              </p:ext>
            </p:extLst>
          </p:nvPr>
        </p:nvGraphicFramePr>
        <p:xfrm>
          <a:off x="755576" y="2492896"/>
          <a:ext cx="7560840" cy="3757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420"/>
                <a:gridCol w="3780420"/>
              </a:tblGrid>
              <a:tr h="648072">
                <a:tc>
                  <a:txBody>
                    <a:bodyPr/>
                    <a:lstStyle/>
                    <a:p>
                      <a:r>
                        <a:rPr lang="pl-PL" dirty="0" smtClean="0"/>
                        <a:t>ogólne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na poziomie organizacji</a:t>
                      </a:r>
                      <a:endParaRPr lang="pl-PL" dirty="0"/>
                    </a:p>
                  </a:txBody>
                  <a:tcPr/>
                </a:tc>
              </a:tr>
              <a:tr h="1656184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l-PL" dirty="0" smtClean="0"/>
                        <a:t>częstsze błędy,</a:t>
                      </a:r>
                      <a:r>
                        <a:rPr lang="pl-PL" baseline="0" dirty="0" smtClean="0"/>
                        <a:t> wypadki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l-PL" baseline="0" dirty="0" smtClean="0"/>
                        <a:t>nerwowe nawyki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l-PL" baseline="0" dirty="0" smtClean="0"/>
                        <a:t>agresywne zachowania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l-PL" baseline="0" dirty="0" smtClean="0"/>
                        <a:t>zwiększona konsumpcja alkoholu i innych używek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l-PL" baseline="0" dirty="0" smtClean="0"/>
                        <a:t>nieuzasadnione podejmowanie ryzyka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l-PL" baseline="0" dirty="0" smtClean="0"/>
                        <a:t>pogorszenie stosunków interpersonalnych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l-PL" baseline="0" dirty="0" smtClean="0"/>
                        <a:t>niska motywacja do działania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l-PL" baseline="0" dirty="0" smtClean="0"/>
                        <a:t>zmiana nawyków żywieniowych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l-PL" dirty="0" smtClean="0"/>
                        <a:t>absencja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l-PL" dirty="0" smtClean="0"/>
                        <a:t>wysoka fluktuacja pracowników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l-PL" dirty="0" smtClean="0"/>
                        <a:t>wysoki odsetek</a:t>
                      </a:r>
                      <a:r>
                        <a:rPr lang="pl-PL" baseline="0" dirty="0" smtClean="0"/>
                        <a:t> zwolnień lekarskich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l-PL" baseline="0" dirty="0" smtClean="0"/>
                        <a:t>nieadekwatne wykorzystanie czasu pracy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l-PL" baseline="0" dirty="0" smtClean="0"/>
                        <a:t>spadek produktywności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l-PL" baseline="0" dirty="0" smtClean="0"/>
                        <a:t>strajki, zamieszki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l-PL" baseline="0" dirty="0" smtClean="0"/>
                        <a:t>opór przed wprowadzanymi zmianami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l-PL" baseline="0" dirty="0" smtClean="0"/>
                        <a:t>zachowania </a:t>
                      </a:r>
                      <a:r>
                        <a:rPr lang="pl-PL" baseline="0" dirty="0" err="1" smtClean="0"/>
                        <a:t>kontrproduktywne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416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Collins, </a:t>
            </a:r>
            <a:r>
              <a:rPr lang="pl-PL" dirty="0" err="1" smtClean="0"/>
              <a:t>Parry</a:t>
            </a:r>
            <a:r>
              <a:rPr lang="pl-PL" dirty="0" smtClean="0"/>
              <a:t>-Jones (2000)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87% wykładowców akademickich deklarowało, że stres  obniża lub bardzo obniża jakość ich pracy</a:t>
            </a:r>
          </a:p>
          <a:p>
            <a:r>
              <a:rPr lang="pl-PL" dirty="0" smtClean="0"/>
              <a:t>12% stwierdziło, że stres podnosi jakość ich pracy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5055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Collins, </a:t>
            </a:r>
            <a:r>
              <a:rPr lang="pl-PL" dirty="0" err="1" smtClean="0"/>
              <a:t>Parry</a:t>
            </a:r>
            <a:r>
              <a:rPr lang="pl-PL" dirty="0" smtClean="0"/>
              <a:t>-Jones (2000)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Szczególnie dokuczliwe stresory:</a:t>
            </a:r>
          </a:p>
          <a:p>
            <a:r>
              <a:rPr lang="pl-PL" dirty="0" smtClean="0"/>
              <a:t>Praca w godzinach nadliczbowych</a:t>
            </a:r>
          </a:p>
          <a:p>
            <a:r>
              <a:rPr lang="pl-PL" dirty="0" smtClean="0"/>
              <a:t>Brak czasu w stosunku do ilości pracy</a:t>
            </a:r>
          </a:p>
          <a:p>
            <a:r>
              <a:rPr lang="pl-PL" dirty="0" smtClean="0"/>
              <a:t>Zbyt dużo formalności i spraw administracyjnych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6976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2708</TotalTime>
  <Words>1073</Words>
  <Application>Microsoft Office PowerPoint</Application>
  <PresentationFormat>Pokaz na ekranie (4:3)</PresentationFormat>
  <Paragraphs>171</Paragraphs>
  <Slides>30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30</vt:i4>
      </vt:variant>
    </vt:vector>
  </HeadingPairs>
  <TitlesOfParts>
    <vt:vector size="36" baseType="lpstr">
      <vt:lpstr>Arial</vt:lpstr>
      <vt:lpstr>Times New Roman</vt:lpstr>
      <vt:lpstr>Calibri</vt:lpstr>
      <vt:lpstr>Projekt domyślny</vt:lpstr>
      <vt:lpstr>CorelDRAW 9.0 Graphic</vt:lpstr>
      <vt:lpstr>Corel PHOTO-PAINT 9.0 Image</vt:lpstr>
      <vt:lpstr>Psychospołeczne zagrożenia i ich skutki w sektorze edukacji</vt:lpstr>
      <vt:lpstr>Prezentacja programu PowerPoint</vt:lpstr>
      <vt:lpstr>Prezentacja programu PowerPoint</vt:lpstr>
      <vt:lpstr>Klasyfikacja zagrożeń psychospołecznych wg Coxa</vt:lpstr>
      <vt:lpstr>Konsekwencje narażenia na psychospołeczne zagrożenia</vt:lpstr>
      <vt:lpstr>Konsekwencje cd.</vt:lpstr>
      <vt:lpstr>Konsekwencje cd.</vt:lpstr>
      <vt:lpstr>Collins, Parry-Jones (2000)</vt:lpstr>
      <vt:lpstr>Collins, Parry-Jones (2000)</vt:lpstr>
      <vt:lpstr>Collins, Parry-Jones (2000)</vt:lpstr>
      <vt:lpstr>Chen, Chan, Chong (2010)</vt:lpstr>
      <vt:lpstr>Arula (2011)</vt:lpstr>
      <vt:lpstr>Eres, Atanasoska (2011)</vt:lpstr>
      <vt:lpstr>Kaur (2011)</vt:lpstr>
      <vt:lpstr>Bada (2012)</vt:lpstr>
      <vt:lpstr>Omoniyi (2013)</vt:lpstr>
      <vt:lpstr>Pyżalski, Merecz (2010)</vt:lpstr>
      <vt:lpstr>Badanie za pomocą Skali Ryzyka Psychospołecznego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Piśmiennictwo</vt:lpstr>
      <vt:lpstr>Prezentacja programu PowerPoint</vt:lpstr>
    </vt:vector>
  </TitlesOfParts>
  <Company>INSTYTUT MEDYCYNY PRACY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</dc:title>
  <dc:creator>Ida Kuśmierczyk</dc:creator>
  <cp:lastModifiedBy>MAS</cp:lastModifiedBy>
  <cp:revision>239</cp:revision>
  <cp:lastPrinted>2006-06-28T09:06:31Z</cp:lastPrinted>
  <dcterms:created xsi:type="dcterms:W3CDTF">2001-05-09T08:22:19Z</dcterms:created>
  <dcterms:modified xsi:type="dcterms:W3CDTF">2014-09-11T20:46:38Z</dcterms:modified>
</cp:coreProperties>
</file>