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347" r:id="rId6"/>
    <p:sldId id="261" r:id="rId7"/>
    <p:sldId id="265" r:id="rId8"/>
    <p:sldId id="266" r:id="rId9"/>
    <p:sldId id="267" r:id="rId10"/>
    <p:sldId id="263" r:id="rId11"/>
    <p:sldId id="268" r:id="rId12"/>
    <p:sldId id="269" r:id="rId13"/>
    <p:sldId id="271" r:id="rId14"/>
    <p:sldId id="272" r:id="rId15"/>
    <p:sldId id="273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5" r:id="rId48"/>
    <p:sldId id="316" r:id="rId49"/>
    <p:sldId id="317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42" r:id="rId62"/>
    <p:sldId id="344" r:id="rId63"/>
    <p:sldId id="345" r:id="rId6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EB7BD68-F239-48C1-8BD9-3322B90AAC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72CD9-0645-459A-B4D4-88A709B82B22}" type="slidenum">
              <a:rPr lang="pl-PL"/>
              <a:pPr/>
              <a:t>16</a:t>
            </a:fld>
            <a:endParaRPr lang="pl-PL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AA56B2-1D66-4C58-A1DD-EC5B4B656C96}" type="slidenum">
              <a:rPr lang="pl-PL"/>
              <a:pPr/>
              <a:t>25</a:t>
            </a:fld>
            <a:endParaRPr lang="pl-PL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F9B56-FCA8-4636-94B5-CCC652A1BB29}" type="slidenum">
              <a:rPr lang="pl-PL"/>
              <a:pPr/>
              <a:t>26</a:t>
            </a:fld>
            <a:endParaRPr lang="pl-PL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4FECC2-A557-48B3-A35C-410A9C1A7618}" type="slidenum">
              <a:rPr lang="pl-PL"/>
              <a:pPr/>
              <a:t>27</a:t>
            </a:fld>
            <a:endParaRPr lang="pl-PL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8AABD-6127-4B28-B459-99B2526A0180}" type="slidenum">
              <a:rPr lang="pl-PL"/>
              <a:pPr/>
              <a:t>28</a:t>
            </a:fld>
            <a:endParaRPr lang="pl-PL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531EA-C98F-409B-8D07-50466565F659}" type="slidenum">
              <a:rPr lang="pl-PL"/>
              <a:pPr/>
              <a:t>29</a:t>
            </a:fld>
            <a:endParaRPr lang="pl-PL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86652-AED2-4A39-B0B3-F65504CBDF4D}" type="slidenum">
              <a:rPr lang="pl-PL"/>
              <a:pPr/>
              <a:t>30</a:t>
            </a:fld>
            <a:endParaRPr lang="pl-PL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C67AD-71FE-45F9-A770-BA2E9C7F9D99}" type="slidenum">
              <a:rPr lang="pl-PL"/>
              <a:pPr/>
              <a:t>31</a:t>
            </a:fld>
            <a:endParaRPr lang="pl-PL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7C672-ECDB-4E5C-9112-AAE2624DB108}" type="slidenum">
              <a:rPr lang="pl-PL"/>
              <a:pPr/>
              <a:t>32</a:t>
            </a:fld>
            <a:endParaRPr lang="pl-PL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516CE-F898-4A77-A94C-FE87A3414155}" type="slidenum">
              <a:rPr lang="pl-PL"/>
              <a:pPr/>
              <a:t>33</a:t>
            </a:fld>
            <a:endParaRPr lang="pl-PL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29DA1-1159-4841-A4C1-3B68B7A09442}" type="slidenum">
              <a:rPr lang="pl-PL"/>
              <a:pPr/>
              <a:t>34</a:t>
            </a:fld>
            <a:endParaRPr lang="pl-PL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C42FC-D757-4063-B330-864B2A522FB1}" type="slidenum">
              <a:rPr lang="pl-PL"/>
              <a:pPr/>
              <a:t>17</a:t>
            </a:fld>
            <a:endParaRPr lang="pl-PL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2C86F-81CB-48C8-9C4C-FC2AB0C010DE}" type="slidenum">
              <a:rPr lang="pl-PL"/>
              <a:pPr/>
              <a:t>35</a:t>
            </a:fld>
            <a:endParaRPr lang="pl-PL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274D9-A27F-4D95-BEDF-C7738382D66B}" type="slidenum">
              <a:rPr lang="pl-PL"/>
              <a:pPr/>
              <a:t>36</a:t>
            </a:fld>
            <a:endParaRPr lang="pl-PL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0BC524-7EEB-4213-AE97-7ADFFDE8D8AE}" type="slidenum">
              <a:rPr lang="pl-PL"/>
              <a:pPr/>
              <a:t>37</a:t>
            </a:fld>
            <a:endParaRPr lang="pl-PL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8C829E-D184-4065-B3A3-F91D885327BD}" type="slidenum">
              <a:rPr lang="pl-PL"/>
              <a:pPr/>
              <a:t>38</a:t>
            </a:fld>
            <a:endParaRPr lang="pl-PL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24607-F01A-4BA4-A722-C3729DD6425A}" type="slidenum">
              <a:rPr lang="pl-PL"/>
              <a:pPr/>
              <a:t>39</a:t>
            </a:fld>
            <a:endParaRPr lang="pl-PL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C232F-3BC8-4BDA-B8C5-B340703250BC}" type="slidenum">
              <a:rPr lang="pl-PL"/>
              <a:pPr/>
              <a:t>40</a:t>
            </a:fld>
            <a:endParaRPr lang="pl-PL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01772-1C6D-430D-9AA8-630E98217391}" type="slidenum">
              <a:rPr lang="pl-PL"/>
              <a:pPr/>
              <a:t>41</a:t>
            </a:fld>
            <a:endParaRPr lang="pl-PL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E6EF44-5F52-4E8F-88C3-8FD53FE8C4EE}" type="slidenum">
              <a:rPr lang="pl-PL"/>
              <a:pPr/>
              <a:t>42</a:t>
            </a:fld>
            <a:endParaRPr lang="pl-PL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F0B2B-EAFE-4971-A747-527C095718A7}" type="slidenum">
              <a:rPr lang="pl-PL"/>
              <a:pPr/>
              <a:t>43</a:t>
            </a:fld>
            <a:endParaRPr lang="pl-PL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505AB-E3A7-410F-8E0A-C2EDC582BD18}" type="slidenum">
              <a:rPr lang="pl-PL"/>
              <a:pPr/>
              <a:t>44</a:t>
            </a:fld>
            <a:endParaRPr lang="pl-PL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2A54A-D19C-46F0-B4D5-4E049D24B207}" type="slidenum">
              <a:rPr lang="pl-PL"/>
              <a:pPr/>
              <a:t>18</a:t>
            </a:fld>
            <a:endParaRPr lang="pl-PL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AC8B6-E793-433F-AE03-090E478A9E03}" type="slidenum">
              <a:rPr lang="pl-PL"/>
              <a:pPr/>
              <a:t>45</a:t>
            </a:fld>
            <a:endParaRPr lang="pl-PL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52A66-74EE-4340-AD1B-637DD92C5516}" type="slidenum">
              <a:rPr lang="pl-PL"/>
              <a:pPr/>
              <a:t>46</a:t>
            </a:fld>
            <a:endParaRPr lang="pl-PL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40940-6A40-4B1E-BF52-B9514F5EFF8F}" type="slidenum">
              <a:rPr lang="pl-PL"/>
              <a:pPr/>
              <a:t>47</a:t>
            </a:fld>
            <a:endParaRPr lang="pl-PL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7C71A-39D0-45E0-AD23-0C3BCFC070C9}" type="slidenum">
              <a:rPr lang="pl-PL"/>
              <a:pPr/>
              <a:t>48</a:t>
            </a:fld>
            <a:endParaRPr lang="pl-PL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E0D57-34A1-4AFD-9717-71E486D9995B}" type="slidenum">
              <a:rPr lang="pl-PL"/>
              <a:pPr/>
              <a:t>49</a:t>
            </a:fld>
            <a:endParaRPr lang="pl-PL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C1BCE-28C1-4210-92D9-C64E4C9FB175}" type="slidenum">
              <a:rPr lang="pl-PL"/>
              <a:pPr/>
              <a:t>50</a:t>
            </a:fld>
            <a:endParaRPr lang="pl-PL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78BDF-56AD-4794-9B38-8919B2298B9E}" type="slidenum">
              <a:rPr lang="pl-PL"/>
              <a:pPr/>
              <a:t>51</a:t>
            </a:fld>
            <a:endParaRPr lang="pl-PL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EC82C-E5DD-4B5D-B5A2-8C9C8A5862CF}" type="slidenum">
              <a:rPr lang="pl-PL"/>
              <a:pPr/>
              <a:t>52</a:t>
            </a:fld>
            <a:endParaRPr lang="pl-PL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E0C91-FB5B-4B13-92F2-477E4B371C27}" type="slidenum">
              <a:rPr lang="pl-PL"/>
              <a:pPr/>
              <a:t>53</a:t>
            </a:fld>
            <a:endParaRPr lang="pl-PL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2EE4D-99B4-46C5-9C78-870F62D778A0}" type="slidenum">
              <a:rPr lang="pl-PL"/>
              <a:pPr/>
              <a:t>54</a:t>
            </a:fld>
            <a:endParaRPr lang="pl-PL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FDA90-DA96-44FE-ADDC-385231A5A879}" type="slidenum">
              <a:rPr lang="pl-PL"/>
              <a:pPr/>
              <a:t>19</a:t>
            </a:fld>
            <a:endParaRPr lang="pl-PL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9FD30-53F9-49EA-B076-F8D49096B387}" type="slidenum">
              <a:rPr lang="pl-PL"/>
              <a:pPr/>
              <a:t>55</a:t>
            </a:fld>
            <a:endParaRPr lang="pl-PL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D6881-2919-4A6E-9B8A-A06095B5EA8B}" type="slidenum">
              <a:rPr lang="pl-PL"/>
              <a:pPr/>
              <a:t>56</a:t>
            </a:fld>
            <a:endParaRPr lang="pl-PL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92719-D206-4703-839A-388D6CB241C5}" type="slidenum">
              <a:rPr lang="pl-PL"/>
              <a:pPr/>
              <a:t>57</a:t>
            </a:fld>
            <a:endParaRPr lang="pl-PL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A9608-A774-4EC3-8E7C-627DA678812D}" type="slidenum">
              <a:rPr lang="pl-PL"/>
              <a:pPr/>
              <a:t>58</a:t>
            </a:fld>
            <a:endParaRPr lang="pl-PL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C173DC-CCDA-4655-9938-11BE8C6DA6A8}" type="slidenum">
              <a:rPr lang="pl-PL"/>
              <a:pPr/>
              <a:t>59</a:t>
            </a:fld>
            <a:endParaRPr lang="pl-PL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3835A-8694-4E6B-B498-0F1518351325}" type="slidenum">
              <a:rPr lang="pl-PL"/>
              <a:pPr/>
              <a:t>60</a:t>
            </a:fld>
            <a:endParaRPr lang="pl-PL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DE645-B545-4B47-95A8-BA5A025367E2}" type="slidenum">
              <a:rPr lang="pl-PL"/>
              <a:pPr/>
              <a:t>20</a:t>
            </a:fld>
            <a:endParaRPr lang="pl-PL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A5231-1ECA-4BCD-B5F3-7DE720F95AAB}" type="slidenum">
              <a:rPr lang="pl-PL"/>
              <a:pPr/>
              <a:t>21</a:t>
            </a:fld>
            <a:endParaRPr lang="pl-PL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89B37-5A33-4A26-BF41-79B66BFCE94D}" type="slidenum">
              <a:rPr lang="pl-PL"/>
              <a:pPr/>
              <a:t>22</a:t>
            </a:fld>
            <a:endParaRPr lang="pl-PL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E0DA5-A7CC-4963-B0C5-4E741FFE88C4}" type="slidenum">
              <a:rPr lang="pl-PL"/>
              <a:pPr/>
              <a:t>23</a:t>
            </a:fld>
            <a:endParaRPr lang="pl-PL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A68B0-7BEF-4706-8ED9-0B93784EBDDA}" type="slidenum">
              <a:rPr lang="pl-PL"/>
              <a:pPr/>
              <a:t>24</a:t>
            </a:fld>
            <a:endParaRPr lang="pl-PL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22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34034B-EF8E-463C-9AF1-5723782F90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0398-C1D7-4166-BAF7-9C0D39FD2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9619-FE51-488F-B7BD-913B56B8AD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74A31-A95B-4AA5-8C81-F3FCF672CD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7D79E-1033-459B-9CE4-62DC92AC26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73C5-287D-4B13-8606-F93EB8C6CD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32A6B-6775-47D8-8787-B566D0E6AE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68A9-84D7-466D-B063-42F1DAAC1B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C6C4-7DFE-47B6-A2BF-7D29DFD8A7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CAFF4-FBD8-431F-8E9C-64107FDEE5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1B208-E621-4B48-8416-875AC1AFA7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78F1E-03CA-48FA-9187-99409DAB34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C103A-7313-4727-8A46-3486B6BD16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EA715-0E64-4B0C-B10F-FA194743B4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47D8-DE39-44B2-8A5A-DB1AB6D893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69CF087-B519-430B-B306-9E0EA0F6928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uters.com/article/healthNews/idUSN1735710620080618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908720"/>
            <a:ext cx="7772400" cy="1736725"/>
          </a:xfrm>
        </p:spPr>
        <p:txBody>
          <a:bodyPr/>
          <a:lstStyle/>
          <a:p>
            <a:pPr eaLnBrk="1" hangingPunct="1"/>
            <a:r>
              <a:rPr lang="pl-PL" sz="4800" b="1" dirty="0" smtClean="0">
                <a:effectLst/>
                <a:latin typeface="Arial Rounded MT Bold" pitchFamily="34" charset="0"/>
              </a:rPr>
              <a:t>MOBBING- przyczyny, mechanizmy, skutki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4652963"/>
            <a:ext cx="6400800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pl-PL" sz="2400" dirty="0" smtClean="0"/>
              <a:t>Dorota </a:t>
            </a:r>
            <a:r>
              <a:rPr lang="pl-PL" sz="2400" dirty="0" err="1" smtClean="0"/>
              <a:t>Merecz</a:t>
            </a:r>
            <a:endParaRPr lang="pl-PL" sz="2400" dirty="0" smtClean="0"/>
          </a:p>
          <a:p>
            <a:pPr algn="r" eaLnBrk="1" hangingPunct="1">
              <a:defRPr/>
            </a:pPr>
            <a:r>
              <a:rPr lang="pl-PL" sz="2400" dirty="0" smtClean="0"/>
              <a:t>Zakład Psychologii Pracy</a:t>
            </a:r>
          </a:p>
          <a:p>
            <a:pPr algn="r" eaLnBrk="1" hangingPunct="1">
              <a:defRPr/>
            </a:pPr>
            <a:r>
              <a:rPr lang="pl-PL" sz="2400" dirty="0" smtClean="0"/>
              <a:t>Instytut Medycyny Pracy w Łodzi</a:t>
            </a:r>
          </a:p>
        </p:txBody>
      </p:sp>
      <p:pic>
        <p:nvPicPr>
          <p:cNvPr id="4100" name="Picture 5" descr="the-bullying-boss-and-you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97200"/>
            <a:ext cx="33131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5"/>
          <p:cNvSpPr>
            <a:spLocks noChangeShapeType="1"/>
          </p:cNvSpPr>
          <p:nvPr/>
        </p:nvSpPr>
        <p:spPr bwMode="auto">
          <a:xfrm flipV="1">
            <a:off x="468313" y="5445125"/>
            <a:ext cx="0" cy="647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Line 6"/>
          <p:cNvSpPr>
            <a:spLocks noChangeShapeType="1"/>
          </p:cNvSpPr>
          <p:nvPr/>
        </p:nvSpPr>
        <p:spPr bwMode="auto">
          <a:xfrm>
            <a:off x="468313" y="5445125"/>
            <a:ext cx="71913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 flipV="1">
            <a:off x="1187450" y="5013325"/>
            <a:ext cx="0" cy="431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1187450" y="5013325"/>
            <a:ext cx="7207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 flipV="1">
            <a:off x="1908175" y="4581525"/>
            <a:ext cx="0" cy="431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>
            <a:off x="1908175" y="4581525"/>
            <a:ext cx="6477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11"/>
          <p:cNvSpPr>
            <a:spLocks noChangeShapeType="1"/>
          </p:cNvSpPr>
          <p:nvPr/>
        </p:nvSpPr>
        <p:spPr bwMode="auto">
          <a:xfrm flipV="1">
            <a:off x="2555875" y="4292600"/>
            <a:ext cx="0" cy="288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2"/>
          <p:cNvSpPr>
            <a:spLocks noChangeShapeType="1"/>
          </p:cNvSpPr>
          <p:nvPr/>
        </p:nvSpPr>
        <p:spPr bwMode="auto">
          <a:xfrm>
            <a:off x="2555875" y="4292600"/>
            <a:ext cx="5762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 flipV="1">
            <a:off x="3132138" y="3860800"/>
            <a:ext cx="0" cy="43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3132138" y="3860800"/>
            <a:ext cx="6477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 flipV="1">
            <a:off x="3779838" y="3429000"/>
            <a:ext cx="0" cy="43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Line 16"/>
          <p:cNvSpPr>
            <a:spLocks noChangeShapeType="1"/>
          </p:cNvSpPr>
          <p:nvPr/>
        </p:nvSpPr>
        <p:spPr bwMode="auto">
          <a:xfrm>
            <a:off x="3779838" y="3429000"/>
            <a:ext cx="7921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Line 18"/>
          <p:cNvSpPr>
            <a:spLocks noChangeShapeType="1"/>
          </p:cNvSpPr>
          <p:nvPr/>
        </p:nvSpPr>
        <p:spPr bwMode="auto">
          <a:xfrm flipV="1">
            <a:off x="4572000" y="2997200"/>
            <a:ext cx="0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>
            <a:off x="4572000" y="2997200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Line 20"/>
          <p:cNvSpPr>
            <a:spLocks noChangeShapeType="1"/>
          </p:cNvSpPr>
          <p:nvPr/>
        </p:nvSpPr>
        <p:spPr bwMode="auto">
          <a:xfrm flipV="1">
            <a:off x="5435600" y="25654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>
            <a:off x="5435600" y="2565400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22"/>
          <p:cNvSpPr>
            <a:spLocks noChangeShapeType="1"/>
          </p:cNvSpPr>
          <p:nvPr/>
        </p:nvSpPr>
        <p:spPr bwMode="auto">
          <a:xfrm flipV="1">
            <a:off x="6227763" y="21336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>
            <a:off x="6227763" y="21336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Text Box 24"/>
          <p:cNvSpPr txBox="1">
            <a:spLocks noChangeArrowheads="1"/>
          </p:cNvSpPr>
          <p:nvPr/>
        </p:nvSpPr>
        <p:spPr bwMode="auto">
          <a:xfrm>
            <a:off x="468313" y="50847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</a:rPr>
              <a:t>1</a:t>
            </a:r>
          </a:p>
        </p:txBody>
      </p:sp>
      <p:sp>
        <p:nvSpPr>
          <p:cNvPr id="14357" name="Text Box 25"/>
          <p:cNvSpPr txBox="1">
            <a:spLocks noChangeArrowheads="1"/>
          </p:cNvSpPr>
          <p:nvPr/>
        </p:nvSpPr>
        <p:spPr bwMode="auto">
          <a:xfrm>
            <a:off x="1258888" y="4581525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4358" name="Text Box 26"/>
          <p:cNvSpPr txBox="1">
            <a:spLocks noChangeArrowheads="1"/>
          </p:cNvSpPr>
          <p:nvPr/>
        </p:nvSpPr>
        <p:spPr bwMode="auto">
          <a:xfrm>
            <a:off x="1908175" y="42211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</a:rPr>
              <a:t>3</a:t>
            </a:r>
          </a:p>
        </p:txBody>
      </p:sp>
      <p:sp>
        <p:nvSpPr>
          <p:cNvPr id="14359" name="Text Box 27"/>
          <p:cNvSpPr txBox="1">
            <a:spLocks noChangeArrowheads="1"/>
          </p:cNvSpPr>
          <p:nvPr/>
        </p:nvSpPr>
        <p:spPr bwMode="auto">
          <a:xfrm>
            <a:off x="2555875" y="38608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60" name="Text Box 28"/>
          <p:cNvSpPr txBox="1">
            <a:spLocks noChangeArrowheads="1"/>
          </p:cNvSpPr>
          <p:nvPr/>
        </p:nvSpPr>
        <p:spPr bwMode="auto">
          <a:xfrm>
            <a:off x="3203575" y="3500438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361" name="Text Box 29"/>
          <p:cNvSpPr txBox="1">
            <a:spLocks noChangeArrowheads="1"/>
          </p:cNvSpPr>
          <p:nvPr/>
        </p:nvSpPr>
        <p:spPr bwMode="auto">
          <a:xfrm>
            <a:off x="3924300" y="29972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362" name="Text Box 30"/>
          <p:cNvSpPr txBox="1">
            <a:spLocks noChangeArrowheads="1"/>
          </p:cNvSpPr>
          <p:nvPr/>
        </p:nvSpPr>
        <p:spPr bwMode="auto">
          <a:xfrm>
            <a:off x="4787900" y="25654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/>
              <a:t>7</a:t>
            </a:r>
          </a:p>
        </p:txBody>
      </p:sp>
      <p:sp>
        <p:nvSpPr>
          <p:cNvPr id="14363" name="Text Box 31"/>
          <p:cNvSpPr txBox="1">
            <a:spLocks noChangeArrowheads="1"/>
          </p:cNvSpPr>
          <p:nvPr/>
        </p:nvSpPr>
        <p:spPr bwMode="auto">
          <a:xfrm>
            <a:off x="5580063" y="2133600"/>
            <a:ext cx="574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/>
              <a:t>8</a:t>
            </a:r>
          </a:p>
        </p:txBody>
      </p:sp>
      <p:sp>
        <p:nvSpPr>
          <p:cNvPr id="14364" name="Text Box 32"/>
          <p:cNvSpPr txBox="1">
            <a:spLocks noChangeArrowheads="1"/>
          </p:cNvSpPr>
          <p:nvPr/>
        </p:nvSpPr>
        <p:spPr bwMode="auto">
          <a:xfrm>
            <a:off x="6300788" y="170021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/>
              <a:t>9</a:t>
            </a:r>
          </a:p>
        </p:txBody>
      </p:sp>
      <p:sp>
        <p:nvSpPr>
          <p:cNvPr id="14365" name="Text Box 33"/>
          <p:cNvSpPr txBox="1">
            <a:spLocks noChangeArrowheads="1"/>
          </p:cNvSpPr>
          <p:nvPr/>
        </p:nvSpPr>
        <p:spPr bwMode="auto">
          <a:xfrm>
            <a:off x="107950" y="4005263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sp>
        <p:nvSpPr>
          <p:cNvPr id="14366" name="Text Box 34"/>
          <p:cNvSpPr txBox="1">
            <a:spLocks noChangeArrowheads="1"/>
          </p:cNvSpPr>
          <p:nvPr/>
        </p:nvSpPr>
        <p:spPr bwMode="auto">
          <a:xfrm>
            <a:off x="0" y="3573463"/>
            <a:ext cx="19081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folHlink"/>
                </a:solidFill>
              </a:rPr>
              <a:t>Faza 1</a:t>
            </a:r>
          </a:p>
          <a:p>
            <a:pPr algn="ctr">
              <a:spcBef>
                <a:spcPct val="50000"/>
              </a:spcBef>
            </a:pPr>
            <a:r>
              <a:rPr lang="pl-PL" b="1">
                <a:solidFill>
                  <a:schemeClr val="folHlink"/>
                </a:solidFill>
              </a:rPr>
              <a:t>Rozsądek i kontrola</a:t>
            </a:r>
          </a:p>
        </p:txBody>
      </p:sp>
      <p:sp>
        <p:nvSpPr>
          <p:cNvPr id="14367" name="Text Box 35"/>
          <p:cNvSpPr txBox="1">
            <a:spLocks noChangeArrowheads="1"/>
          </p:cNvSpPr>
          <p:nvPr/>
        </p:nvSpPr>
        <p:spPr bwMode="auto">
          <a:xfrm>
            <a:off x="1692275" y="2276475"/>
            <a:ext cx="19081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0000"/>
                </a:solidFill>
              </a:rPr>
              <a:t>Faza 2</a:t>
            </a:r>
          </a:p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0000"/>
                </a:solidFill>
              </a:rPr>
              <a:t>Pogarszanie</a:t>
            </a:r>
          </a:p>
          <a:p>
            <a:pPr algn="ctr">
              <a:spcBef>
                <a:spcPct val="50000"/>
              </a:spcBef>
            </a:pPr>
            <a:r>
              <a:rPr lang="pl-PL" b="1">
                <a:solidFill>
                  <a:srgbClr val="000000"/>
                </a:solidFill>
              </a:rPr>
              <a:t>relacji</a:t>
            </a:r>
          </a:p>
        </p:txBody>
      </p:sp>
      <p:sp>
        <p:nvSpPr>
          <p:cNvPr id="14368" name="Text Box 36"/>
          <p:cNvSpPr txBox="1">
            <a:spLocks noChangeArrowheads="1"/>
          </p:cNvSpPr>
          <p:nvPr/>
        </p:nvSpPr>
        <p:spPr bwMode="auto">
          <a:xfrm>
            <a:off x="4140200" y="908050"/>
            <a:ext cx="19081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/>
              <a:t>Faza 3</a:t>
            </a:r>
          </a:p>
          <a:p>
            <a:pPr algn="ctr">
              <a:spcBef>
                <a:spcPct val="50000"/>
              </a:spcBef>
            </a:pPr>
            <a:r>
              <a:rPr lang="pl-PL" b="1"/>
              <a:t>Agresja i</a:t>
            </a:r>
          </a:p>
          <a:p>
            <a:pPr algn="ctr">
              <a:spcBef>
                <a:spcPct val="50000"/>
              </a:spcBef>
            </a:pPr>
            <a:r>
              <a:rPr lang="pl-PL" b="1"/>
              <a:t>destrukcja</a:t>
            </a:r>
          </a:p>
        </p:txBody>
      </p:sp>
      <p:sp>
        <p:nvSpPr>
          <p:cNvPr id="14369" name="AutoShape 38"/>
          <p:cNvSpPr>
            <a:spLocks noChangeArrowheads="1"/>
          </p:cNvSpPr>
          <p:nvPr/>
        </p:nvSpPr>
        <p:spPr bwMode="auto">
          <a:xfrm rot="7850810">
            <a:off x="2674938" y="44450"/>
            <a:ext cx="1095375" cy="3603625"/>
          </a:xfrm>
          <a:prstGeom prst="upArrow">
            <a:avLst>
              <a:gd name="adj1" fmla="val 50000"/>
              <a:gd name="adj2" fmla="val 822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/>
          </a:p>
        </p:txBody>
      </p:sp>
      <p:sp>
        <p:nvSpPr>
          <p:cNvPr id="14370" name="Rectangle 40"/>
          <p:cNvSpPr>
            <a:spLocks noChangeArrowheads="1"/>
          </p:cNvSpPr>
          <p:nvPr/>
        </p:nvSpPr>
        <p:spPr bwMode="auto">
          <a:xfrm rot="2385809">
            <a:off x="2124075" y="1412875"/>
            <a:ext cx="1943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>
                <a:solidFill>
                  <a:srgbClr val="000000"/>
                </a:solidFill>
              </a:rPr>
              <a:t>mobbing</a:t>
            </a:r>
          </a:p>
        </p:txBody>
      </p:sp>
      <p:sp>
        <p:nvSpPr>
          <p:cNvPr id="14371" name="Text Box 41"/>
          <p:cNvSpPr txBox="1">
            <a:spLocks noChangeArrowheads="1"/>
          </p:cNvSpPr>
          <p:nvPr/>
        </p:nvSpPr>
        <p:spPr bwMode="auto">
          <a:xfrm>
            <a:off x="539750" y="5805488"/>
            <a:ext cx="849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</a:rPr>
              <a:t>Próby współpracy, coraz częstsze nieporozumienia, pojawianie się sztywnych stanowisk</a:t>
            </a:r>
          </a:p>
        </p:txBody>
      </p:sp>
      <p:sp>
        <p:nvSpPr>
          <p:cNvPr id="14372" name="Text Box 42"/>
          <p:cNvSpPr txBox="1">
            <a:spLocks noChangeArrowheads="1"/>
          </p:cNvSpPr>
          <p:nvPr/>
        </p:nvSpPr>
        <p:spPr bwMode="auto">
          <a:xfrm>
            <a:off x="1187450" y="5157788"/>
            <a:ext cx="7777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</a:rPr>
              <a:t>Konfrontacja słowna, polemiki</a:t>
            </a:r>
          </a:p>
        </p:txBody>
      </p:sp>
      <p:sp>
        <p:nvSpPr>
          <p:cNvPr id="14373" name="Text Box 43"/>
          <p:cNvSpPr txBox="1">
            <a:spLocks noChangeArrowheads="1"/>
          </p:cNvSpPr>
          <p:nvPr/>
        </p:nvSpPr>
        <p:spPr bwMode="auto">
          <a:xfrm>
            <a:off x="1908175" y="4652963"/>
            <a:ext cx="6840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folHlink"/>
                </a:solidFill>
              </a:rPr>
              <a:t>Czyny nie słowa</a:t>
            </a:r>
          </a:p>
        </p:txBody>
      </p:sp>
      <p:sp>
        <p:nvSpPr>
          <p:cNvPr id="14374" name="Text Box 44"/>
          <p:cNvSpPr txBox="1">
            <a:spLocks noChangeArrowheads="1"/>
          </p:cNvSpPr>
          <p:nvPr/>
        </p:nvSpPr>
        <p:spPr bwMode="auto">
          <a:xfrm>
            <a:off x="2555875" y="4292600"/>
            <a:ext cx="6588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Konflikt nie dotyczy już konkretów to działanie pt. „Nicea albo Śmierć!”</a:t>
            </a:r>
            <a:endParaRPr lang="pl-PL">
              <a:solidFill>
                <a:srgbClr val="000000"/>
              </a:solidFill>
            </a:endParaRPr>
          </a:p>
        </p:txBody>
      </p:sp>
      <p:sp>
        <p:nvSpPr>
          <p:cNvPr id="14375" name="Text Box 45"/>
          <p:cNvSpPr txBox="1">
            <a:spLocks noChangeArrowheads="1"/>
          </p:cNvSpPr>
          <p:nvPr/>
        </p:nvSpPr>
        <p:spPr bwMode="auto">
          <a:xfrm>
            <a:off x="3132138" y="3860800"/>
            <a:ext cx="547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>
                <a:solidFill>
                  <a:srgbClr val="000000"/>
                </a:solidFill>
              </a:rPr>
              <a:t>Przegrana = utrata twarzy</a:t>
            </a:r>
          </a:p>
        </p:txBody>
      </p:sp>
      <p:sp>
        <p:nvSpPr>
          <p:cNvPr id="14376" name="Text Box 46"/>
          <p:cNvSpPr txBox="1">
            <a:spLocks noChangeArrowheads="1"/>
          </p:cNvSpPr>
          <p:nvPr/>
        </p:nvSpPr>
        <p:spPr bwMode="auto">
          <a:xfrm>
            <a:off x="3779838" y="3500438"/>
            <a:ext cx="511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rgbClr val="000000"/>
                </a:solidFill>
              </a:rPr>
              <a:t>groźby</a:t>
            </a:r>
          </a:p>
        </p:txBody>
      </p:sp>
      <p:sp>
        <p:nvSpPr>
          <p:cNvPr id="14377" name="Text Box 47"/>
          <p:cNvSpPr txBox="1">
            <a:spLocks noChangeArrowheads="1"/>
          </p:cNvSpPr>
          <p:nvPr/>
        </p:nvSpPr>
        <p:spPr bwMode="auto">
          <a:xfrm>
            <a:off x="4572000" y="3068638"/>
            <a:ext cx="4321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Ograniczone destruktywne wybuchy</a:t>
            </a:r>
          </a:p>
        </p:txBody>
      </p:sp>
      <p:sp>
        <p:nvSpPr>
          <p:cNvPr id="14378" name="Text Box 48"/>
          <p:cNvSpPr txBox="1">
            <a:spLocks noChangeArrowheads="1"/>
          </p:cNvSpPr>
          <p:nvPr/>
        </p:nvSpPr>
        <p:spPr bwMode="auto">
          <a:xfrm>
            <a:off x="6227763" y="2205038"/>
            <a:ext cx="363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Razem w otchłań!</a:t>
            </a:r>
          </a:p>
        </p:txBody>
      </p:sp>
      <p:sp>
        <p:nvSpPr>
          <p:cNvPr id="14379" name="Text Box 49"/>
          <p:cNvSpPr txBox="1">
            <a:spLocks noChangeArrowheads="1"/>
          </p:cNvSpPr>
          <p:nvPr/>
        </p:nvSpPr>
        <p:spPr bwMode="auto">
          <a:xfrm>
            <a:off x="5508625" y="2636838"/>
            <a:ext cx="2843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Rozszarpywanie wroga</a:t>
            </a:r>
          </a:p>
        </p:txBody>
      </p:sp>
      <p:sp>
        <p:nvSpPr>
          <p:cNvPr id="14380" name="Text Box 50"/>
          <p:cNvSpPr txBox="1">
            <a:spLocks noChangeArrowheads="1"/>
          </p:cNvSpPr>
          <p:nvPr/>
        </p:nvSpPr>
        <p:spPr bwMode="auto">
          <a:xfrm>
            <a:off x="395288" y="0"/>
            <a:ext cx="874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>
                <a:solidFill>
                  <a:schemeClr val="accent1"/>
                </a:solidFill>
              </a:rPr>
              <a:t>Model eskalacji konfliktu Glals’a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Cechy charakterystyczne konfliktu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pl-PL" sz="3600" smtClean="0"/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pl-PL" sz="2800" b="1" i="1" smtClean="0">
                <a:solidFill>
                  <a:schemeClr val="hlink"/>
                </a:solidFill>
              </a:rPr>
              <a:t>Jasno określone role i zadania</a:t>
            </a: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pl-PL" sz="2800" b="1" i="1" smtClean="0">
                <a:solidFill>
                  <a:schemeClr val="hlink"/>
                </a:solidFill>
              </a:rPr>
              <a:t>Relacje oparte na współpracy</a:t>
            </a: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pl-PL" sz="2800" b="1" i="1" smtClean="0">
                <a:solidFill>
                  <a:schemeClr val="hlink"/>
                </a:solidFill>
              </a:rPr>
              <a:t>Wspólny cel</a:t>
            </a: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pl-PL" sz="2800" b="1" i="1" smtClean="0">
                <a:solidFill>
                  <a:schemeClr val="hlink"/>
                </a:solidFill>
              </a:rPr>
              <a:t>Wyraźnie określone relacje interpersonalne</a:t>
            </a: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pl-PL" sz="2800" b="1" i="1" smtClean="0">
                <a:solidFill>
                  <a:schemeClr val="hlink"/>
                </a:solidFill>
              </a:rPr>
              <a:t>Okazjonalne spory i konfrontacje </a:t>
            </a: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pl-PL" sz="2800" b="1" i="1" smtClean="0">
                <a:solidFill>
                  <a:schemeClr val="hlink"/>
                </a:solidFill>
              </a:rPr>
              <a:t>Otwarte i szczere strategie</a:t>
            </a: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pl-PL" sz="2800" b="1" i="1" smtClean="0">
                <a:solidFill>
                  <a:schemeClr val="hlink"/>
                </a:solidFill>
              </a:rPr>
              <a:t>Otwarty konflikt i dyskusja</a:t>
            </a: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pl-PL" sz="2800" b="1" i="1" smtClean="0">
                <a:solidFill>
                  <a:schemeClr val="hlink"/>
                </a:solidFill>
              </a:rPr>
              <a:t>Bezpośrednie komunikowanie się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i="1" smtClean="0">
                <a:solidFill>
                  <a:srgbClr val="FF6600"/>
                </a:solidFill>
              </a:rPr>
              <a:t>Nie należy mylić mobbingu z konfliktem lub krytyką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5623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http://www.solidarnosc.gda.pl/wp-content/uploads/2012/10/mobb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47675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Dyskryminacja -cechy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sz="2800" dirty="0" smtClean="0">
                <a:solidFill>
                  <a:schemeClr val="hlink"/>
                </a:solidFill>
              </a:rPr>
              <a:t>	</a:t>
            </a:r>
            <a:r>
              <a:rPr lang="pl-PL" sz="2800" i="1" dirty="0" smtClean="0">
                <a:solidFill>
                  <a:schemeClr val="hlink"/>
                </a:solidFill>
              </a:rPr>
              <a:t>Dyskryminacja – zazwyczaj jednostkowy akt (wypowiedzenie umowy o pracę)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i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i="1" dirty="0" smtClean="0">
                <a:solidFill>
                  <a:schemeClr val="hlink"/>
                </a:solidFill>
              </a:rPr>
              <a:t>	Dyskryminacja – dotyczy zazwyczaj okresu poszukiwania pracy lub zwolnienia z pracy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i="1" dirty="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i="1" dirty="0" smtClean="0">
                <a:solidFill>
                  <a:schemeClr val="hlink"/>
                </a:solidFill>
              </a:rPr>
              <a:t>	Zazwyczaj poszkodowany/poszkodowana nie ma bezpośredniego kontaktu z osobą podejmującą decyzję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l-PL" sz="2800" i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pl-PL" dirty="0" smtClean="0">
                <a:solidFill>
                  <a:schemeClr val="hlink"/>
                </a:solidFill>
              </a:rPr>
              <a:t>Art. 113, 183a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Molestowanie</a:t>
            </a:r>
            <a:r>
              <a:rPr lang="pl-PL" smtClean="0">
                <a:solidFill>
                  <a:srgbClr val="FF6600"/>
                </a:solidFill>
              </a:rPr>
              <a:t> </a:t>
            </a:r>
            <a:r>
              <a:rPr lang="pl-PL" i="1" smtClean="0">
                <a:solidFill>
                  <a:srgbClr val="FF6600"/>
                </a:solidFill>
              </a:rPr>
              <a:t>seksualne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400" i="1" smtClean="0"/>
              <a:t>Art. 18</a:t>
            </a:r>
            <a:r>
              <a:rPr lang="pl-PL" sz="2400" i="1" baseline="30000" smtClean="0"/>
              <a:t>3a</a:t>
            </a:r>
            <a:r>
              <a:rPr lang="pl-PL" sz="2400" i="1" smtClean="0"/>
              <a:t> </a:t>
            </a:r>
            <a:r>
              <a:rPr lang="pl-PL" sz="2400" i="1" smtClean="0">
                <a:cs typeface="Times New Roman" pitchFamily="18" charset="0"/>
              </a:rPr>
              <a:t>§6</a:t>
            </a:r>
            <a:r>
              <a:rPr lang="pl-PL" sz="2400" i="1" smtClean="0"/>
              <a:t> k.p.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400" i="1" smtClean="0">
                <a:cs typeface="Times New Roman" pitchFamily="18" charset="0"/>
              </a:rPr>
              <a:t>Dyskryminowaniem ze względu na płeć jest także każde nieakceptowane zachowanie o charakterze seksualnym lub odnoszące się do płci pracownika, kt</a:t>
            </a:r>
            <a:r>
              <a:rPr lang="pl-PL" sz="2400" i="1" smtClean="0">
                <a:latin typeface="Times New Roman"/>
                <a:cs typeface="Times New Roman" pitchFamily="18" charset="0"/>
              </a:rPr>
              <a:t>ó</a:t>
            </a:r>
            <a:r>
              <a:rPr lang="pl-PL" sz="2400" i="1" smtClean="0">
                <a:cs typeface="Times New Roman" pitchFamily="18" charset="0"/>
              </a:rPr>
              <a:t>rego celem lub skutkiem jest naruszenie godności lub poniżenie albo upokorzenie pracownika; na zachowanie to mogą się składać fizyczne, werbalne lub pozawerbalne elementy (molestowanie seksualne)</a:t>
            </a:r>
            <a:endParaRPr lang="pl-PL" sz="24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2400" i="1" smtClean="0"/>
              <a:t>Dwie formy: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l-PL" sz="2400" i="1" smtClean="0"/>
              <a:t>żądanie względów seksualnych w zamian za przychylność sprawcy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pl-PL" sz="2400" i="1" smtClean="0"/>
              <a:t>tworzenie wrogiego środowiska w miejscu pracy w oparciu o podtekst seksualny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20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l-PL" sz="2000" smtClean="0"/>
          </a:p>
          <a:p>
            <a:pPr eaLnBrk="1" hangingPunct="1">
              <a:lnSpc>
                <a:spcPct val="80000"/>
              </a:lnSpc>
              <a:defRPr/>
            </a:pPr>
            <a:endParaRPr lang="pl-P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Molestowanie seksualne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4495800"/>
          </a:xfrm>
        </p:spPr>
        <p:txBody>
          <a:bodyPr/>
          <a:lstStyle/>
          <a:p>
            <a:pPr lvl="1" eaLnBrk="1" hangingPunct="1">
              <a:buFontTx/>
              <a:buBlip>
                <a:blip r:embed="rId2"/>
              </a:buBlip>
              <a:defRPr/>
            </a:pPr>
            <a:r>
              <a:rPr lang="pl-PL" i="1" dirty="0" smtClean="0">
                <a:solidFill>
                  <a:srgbClr val="FFFFFF"/>
                </a:solidFill>
              </a:rPr>
              <a:t>molestowanie seksualne w rozumieniu psychologicznym to: „niechciane nacechowane seksualnie zachowanie w pracy, które odbierane jest przez ofiarę jako zagrażające, przekraczające jej możliwości poradzenia sobie i godzące jej zdrowiu” (Fitzgerald i in., 1997)</a:t>
            </a:r>
          </a:p>
          <a:p>
            <a:pPr eaLnBrk="1" hangingPunct="1">
              <a:defRPr/>
            </a:pPr>
            <a:endParaRPr lang="pl-PL" sz="2800" i="1" dirty="0" smtClean="0">
              <a:solidFill>
                <a:schemeClr val="hlink"/>
              </a:solidFill>
            </a:endParaRPr>
          </a:p>
        </p:txBody>
      </p:sp>
      <p:pic>
        <p:nvPicPr>
          <p:cNvPr id="21508" name="Picture 4" descr="11ton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4508500"/>
            <a:ext cx="3109912" cy="2046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MOBBING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291512" cy="45259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l-PL" sz="2800" b="1" dirty="0" smtClean="0">
                <a:solidFill>
                  <a:srgbClr val="000099"/>
                </a:solidFill>
                <a:latin typeface="Comic Sans MS" pitchFamily="66" charset="0"/>
              </a:rPr>
              <a:t>	</a:t>
            </a:r>
            <a:r>
              <a:rPr lang="pl-PL" sz="2800" b="1" i="1" dirty="0" smtClean="0"/>
              <a:t>Jest to zachowanie prezentowane przez </a:t>
            </a:r>
            <a:r>
              <a:rPr lang="pl-PL" sz="2800" b="1" i="1" u="sng" dirty="0" smtClean="0"/>
              <a:t>większą grupę osób</a:t>
            </a:r>
            <a:r>
              <a:rPr lang="pl-PL" sz="2800" b="1" i="1" dirty="0" smtClean="0"/>
              <a:t> (inna jego nazwa to </a:t>
            </a:r>
            <a:r>
              <a:rPr lang="pl-PL" sz="2800" b="1" i="1" dirty="0" err="1" smtClean="0"/>
              <a:t>ganging</a:t>
            </a:r>
            <a:r>
              <a:rPr lang="pl-PL" sz="2800" b="1" i="1" dirty="0" smtClean="0"/>
              <a:t> </a:t>
            </a:r>
            <a:r>
              <a:rPr lang="pl-PL" sz="2800" b="1" i="1" dirty="0" err="1" smtClean="0"/>
              <a:t>up</a:t>
            </a:r>
            <a:r>
              <a:rPr lang="pl-PL" sz="2800" b="1" i="1" dirty="0" smtClean="0"/>
              <a:t>) uderzające w funkcjonowanie </a:t>
            </a:r>
            <a:r>
              <a:rPr lang="pl-PL" sz="2800" b="1" i="1" u="sng" dirty="0" smtClean="0"/>
              <a:t>osobiste i emocjonalne</a:t>
            </a:r>
            <a:r>
              <a:rPr lang="pl-PL" sz="2800" b="1" i="1" dirty="0" smtClean="0"/>
              <a:t> ofiary, mające na celu wytworzenie wokół niej chłodnej i nieprzyjaznej atmosfery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pl-PL" sz="2800" b="1" i="1" dirty="0" smtClean="0"/>
          </a:p>
        </p:txBody>
      </p:sp>
      <p:pic>
        <p:nvPicPr>
          <p:cNvPr id="22532" name="Picture 7" descr="http://hometestingblog.testcountry.com/wp-content/uploads/2012/12/workplace-bullyin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4010025"/>
            <a:ext cx="38195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i="1" smtClean="0">
                <a:solidFill>
                  <a:srgbClr val="FF6600"/>
                </a:solidFill>
              </a:rPr>
              <a:t>MOBBING</a:t>
            </a:r>
            <a:r>
              <a:rPr lang="pl-PL" b="1" i="1" smtClean="0">
                <a:solidFill>
                  <a:srgbClr val="CC0000"/>
                </a:solidFill>
              </a:rPr>
              <a:t>  </a:t>
            </a:r>
            <a:r>
              <a:rPr lang="pl-PL" sz="1400" b="1" i="1" smtClean="0">
                <a:solidFill>
                  <a:srgbClr val="006600"/>
                </a:solidFill>
              </a:rPr>
              <a:t>( Meschkutat i inni, 2002 )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064500" cy="3790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l-PL" dirty="0" smtClean="0"/>
              <a:t>      </a:t>
            </a:r>
            <a:r>
              <a:rPr lang="pl-PL" b="1" i="1" dirty="0" smtClean="0"/>
              <a:t>„ To sytuacja, w której ktoś w miejscu pracy jest często i przez dłuższy czas szykanowany, dręczony lub traktowany gorzej niż pozostali pracownicy oraz czuje się izolowany.”</a:t>
            </a:r>
          </a:p>
        </p:txBody>
      </p:sp>
      <p:pic>
        <p:nvPicPr>
          <p:cNvPr id="23556" name="Picture 6" descr="https://encrypted-tbn3.gstatic.com/images?q=tbn:ANd9GcSSDpsDP9bPdjrHvTH6hWHWJ0SbNBTtKMkJM37Mz3kzwL9fIH2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068763"/>
            <a:ext cx="3089275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i="1" dirty="0" smtClean="0">
                <a:solidFill>
                  <a:srgbClr val="FF6600"/>
                </a:solidFill>
              </a:rPr>
              <a:t>Precyzyjniej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184775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pl-PL" sz="2400" b="1" dirty="0" smtClean="0"/>
              <a:t> </a:t>
            </a:r>
            <a:r>
              <a:rPr lang="pl-PL" dirty="0" err="1" smtClean="0"/>
              <a:t>Mobbing</a:t>
            </a:r>
            <a:r>
              <a:rPr lang="pl-PL" dirty="0" smtClean="0"/>
              <a:t> to:</a:t>
            </a:r>
          </a:p>
          <a:p>
            <a:pPr marL="0" indent="0"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pl-PL" dirty="0" smtClean="0"/>
              <a:t> 	usystematyzowana forma przemocy psychicznej, kt</a:t>
            </a:r>
            <a:r>
              <a:rPr lang="pl-PL" dirty="0" smtClean="0">
                <a:latin typeface="Arial"/>
              </a:rPr>
              <a:t>ó</a:t>
            </a:r>
            <a:r>
              <a:rPr lang="pl-PL" dirty="0" smtClean="0"/>
              <a:t>rej sprawcą są osoby wsp</a:t>
            </a:r>
            <a:r>
              <a:rPr lang="pl-PL" dirty="0" smtClean="0">
                <a:latin typeface="Arial"/>
              </a:rPr>
              <a:t>ó</a:t>
            </a:r>
            <a:r>
              <a:rPr lang="pl-PL" dirty="0" smtClean="0"/>
              <a:t>łpracujące z ofiarą (przełożeni, podwładni lub koledzy). </a:t>
            </a:r>
          </a:p>
        </p:txBody>
      </p:sp>
      <p:pic>
        <p:nvPicPr>
          <p:cNvPr id="25605" name="Picture 5" descr="http://g.infor.pl/wj/portal/_wspolne/pliki_infornext/463000/pietnow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2625080" cy="1968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00113" y="1052513"/>
            <a:ext cx="6767512" cy="554355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i="1" smtClean="0">
                <a:solidFill>
                  <a:srgbClr val="FF6600"/>
                </a:solidFill>
              </a:rPr>
              <a:t>Interakcje pomiędzy sprawcą a ofiara mobbingu jako proces wymiany społecznej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16013" y="1989138"/>
            <a:ext cx="2447925" cy="4032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003800" y="1989138"/>
            <a:ext cx="2447925" cy="40322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1116013" y="292417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003800" y="29972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116013" y="3716338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5003800" y="37893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116013" y="44370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5003800" y="4508500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1116013" y="5157788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5003800" y="5229225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187450" y="2133600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Arial" charset="0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166813" y="2081213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Arial" charset="0"/>
              </a:rPr>
              <a:t>SPRAWCA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003800" y="2060575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latin typeface="Arial" charset="0"/>
              </a:rPr>
              <a:t>OFIARA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3563938" y="2492375"/>
            <a:ext cx="14398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3563938" y="2492375"/>
            <a:ext cx="14398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3563938" y="3284538"/>
            <a:ext cx="14398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3563938" y="3500438"/>
            <a:ext cx="1439862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3563938" y="3933825"/>
            <a:ext cx="14398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3563938" y="4149725"/>
            <a:ext cx="1439862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3563938" y="4724400"/>
            <a:ext cx="1439862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 flipH="1">
            <a:off x="3563938" y="4941888"/>
            <a:ext cx="1439862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3563938" y="5445125"/>
            <a:ext cx="14398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1835150" y="6165850"/>
            <a:ext cx="511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Arial" charset="0"/>
              </a:rPr>
              <a:t>KULTURA I STRUKURA ORGANIZACYJNA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771775" y="1268413"/>
            <a:ext cx="3095625" cy="366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latin typeface="Arial" charset="0"/>
              </a:rPr>
              <a:t>IMPULS WYWOŁAWCZY</a:t>
            </a:r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3995738" y="1700213"/>
            <a:ext cx="719137" cy="5048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8243888" y="1125538"/>
            <a:ext cx="360362" cy="544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>
                <a:latin typeface="Arial" charset="0"/>
              </a:rPr>
              <a:t>CZYNNIKI</a:t>
            </a:r>
          </a:p>
          <a:p>
            <a:pPr algn="ctr">
              <a:spcBef>
                <a:spcPct val="50000"/>
              </a:spcBef>
            </a:pPr>
            <a:r>
              <a:rPr lang="pl-PL" b="1">
                <a:latin typeface="Arial" charset="0"/>
              </a:rPr>
              <a:t> ZEWNĘTRZNE</a:t>
            </a:r>
          </a:p>
        </p:txBody>
      </p:sp>
      <p:sp>
        <p:nvSpPr>
          <p:cNvPr id="26654" name="AutoShape 30"/>
          <p:cNvSpPr>
            <a:spLocks noChangeArrowheads="1"/>
          </p:cNvSpPr>
          <p:nvPr/>
        </p:nvSpPr>
        <p:spPr bwMode="auto">
          <a:xfrm>
            <a:off x="7812088" y="2349500"/>
            <a:ext cx="288925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7812088" y="3284538"/>
            <a:ext cx="288925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6656" name="AutoShape 32"/>
          <p:cNvSpPr>
            <a:spLocks noChangeArrowheads="1"/>
          </p:cNvSpPr>
          <p:nvPr/>
        </p:nvSpPr>
        <p:spPr bwMode="auto">
          <a:xfrm>
            <a:off x="7812088" y="4221163"/>
            <a:ext cx="288925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6657" name="AutoShape 33"/>
          <p:cNvSpPr>
            <a:spLocks noChangeArrowheads="1"/>
          </p:cNvSpPr>
          <p:nvPr/>
        </p:nvSpPr>
        <p:spPr bwMode="auto">
          <a:xfrm>
            <a:off x="7812088" y="5013325"/>
            <a:ext cx="288925" cy="6477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Z życia wzięte 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400" smtClean="0"/>
              <a:t>Młoda lekarka z doktoratem, która przeszła chorobę nowotworową i nie mogła dłużej pracować w zawodzie chirurga, chciała w jednej z polskich akademii medycznych zrobić habilitację. Kadra naukowa uczelni skutecznie jej to uniemożliwiła. Lekarkę pozbawiano odpowiedzialnych zadań. Nie liczono się z jej sugestiami przy planowaniu pracy. Zamykano przed nią nowoczesny sprzęt. Przychodziła do pracy i siedziała bezużytecznie. Sprawa trafiła do rektoratu, izb lekarskich, związków zawodowych. Pozycja autorytetów naukowych z branży okazała się nie do podważenia. Od kilku miesięcy lekarka kontynuuje pracę naukową za granicą. 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1600" smtClean="0"/>
              <a:t>				</a:t>
            </a:r>
            <a:r>
              <a:rPr lang="pl-PL" sz="1600" b="1" smtClean="0">
                <a:solidFill>
                  <a:srgbClr val="000000"/>
                </a:solidFill>
                <a:effectLst/>
              </a:rPr>
              <a:t>Puls Medycyny, grudzień 2008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Precyzyjniej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800" b="1" i="1" dirty="0" smtClean="0"/>
              <a:t>Zgodnie z art. 94</a:t>
            </a:r>
            <a:r>
              <a:rPr lang="pl-PL" sz="2800" b="1" i="1" baseline="30000" dirty="0" smtClean="0"/>
              <a:t>3</a:t>
            </a:r>
            <a:r>
              <a:rPr lang="pl-PL" sz="2800" b="1" i="1" dirty="0" smtClean="0"/>
              <a:t> </a:t>
            </a:r>
            <a:r>
              <a:rPr lang="pl-PL" sz="2800" b="1" i="1" dirty="0" smtClean="0">
                <a:cs typeface="Arial" charset="0"/>
              </a:rPr>
              <a:t>§</a:t>
            </a:r>
            <a:r>
              <a:rPr lang="pl-PL" sz="2800" b="1" i="1" dirty="0" smtClean="0"/>
              <a:t>2 Kodeksu Pracy </a:t>
            </a:r>
            <a:br>
              <a:rPr lang="pl-PL" sz="2800" b="1" i="1" dirty="0" smtClean="0"/>
            </a:br>
            <a:r>
              <a:rPr lang="pl-PL" sz="2800" b="1" i="1" dirty="0" smtClean="0">
                <a:latin typeface="Arial"/>
              </a:rPr>
              <a:t>„</a:t>
            </a:r>
            <a:r>
              <a:rPr lang="pl-PL" sz="2800" i="1" dirty="0" smtClean="0"/>
              <a:t>mobbing oznacza działania lub zachowania dotyczące pracownika lub skierowane przeciwko pracownikowi, polegające na uporczywym i długotrwałym nękaniu lub zastraszaniu wywołujące u niego zaniżoną ocenę przydatności zawodowej, powodujące lub mające na celu poniżenie lub ośmieszenie pracownika, izolowanie go lub wyeliminowanie z zespołu wsp</a:t>
            </a:r>
            <a:r>
              <a:rPr lang="pl-PL" sz="2800" i="1" dirty="0" smtClean="0">
                <a:latin typeface="Arial"/>
              </a:rPr>
              <a:t>ó</a:t>
            </a:r>
            <a:r>
              <a:rPr lang="pl-PL" sz="2800" i="1" dirty="0" smtClean="0"/>
              <a:t>łpracownik</a:t>
            </a:r>
            <a:r>
              <a:rPr lang="pl-PL" sz="2800" i="1" dirty="0" smtClean="0">
                <a:latin typeface="Arial"/>
              </a:rPr>
              <a:t>ó</a:t>
            </a:r>
            <a:r>
              <a:rPr lang="pl-PL" sz="2800" i="1" dirty="0" smtClean="0"/>
              <a:t>w.</a:t>
            </a:r>
            <a:r>
              <a:rPr lang="pl-PL" sz="2800" i="1" dirty="0" smtClean="0">
                <a:latin typeface="Arial"/>
              </a:rPr>
              <a:t>”</a:t>
            </a:r>
            <a:endParaRPr lang="pl-PL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del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89138"/>
            <a:ext cx="7488237" cy="3768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4000" i="1" smtClean="0">
                <a:solidFill>
                  <a:srgbClr val="FF6600"/>
                </a:solidFill>
              </a:rPr>
              <a:t>Model przestrzenny mobbingu</a:t>
            </a:r>
            <a:br>
              <a:rPr lang="pl-PL" sz="4000" i="1" smtClean="0">
                <a:solidFill>
                  <a:srgbClr val="FF6600"/>
                </a:solidFill>
              </a:rPr>
            </a:br>
            <a:r>
              <a:rPr lang="pl-PL" sz="4000" i="1" smtClean="0">
                <a:solidFill>
                  <a:srgbClr val="FF6600"/>
                </a:solidFill>
              </a:rPr>
              <a:t> </a:t>
            </a:r>
            <a:r>
              <a:rPr lang="pl-PL" sz="2400" i="1" smtClean="0">
                <a:solidFill>
                  <a:srgbClr val="FF6600"/>
                </a:solidFill>
              </a:rPr>
              <a:t>Mościcka,2004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042988" y="914400"/>
            <a:ext cx="59769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sz="280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l-PL" sz="28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RODZAJE MOBBINGU: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20574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pl-PL" sz="2400" b="1" i="1">
                <a:solidFill>
                  <a:schemeClr val="hlink"/>
                </a:solidFill>
                <a:latin typeface="Arial" charset="0"/>
              </a:rPr>
              <a:t>PIONOWY</a:t>
            </a:r>
            <a:r>
              <a:rPr lang="pl-PL" sz="2400" b="1" i="1">
                <a:latin typeface="Arial" charset="0"/>
              </a:rPr>
              <a:t> – gdy mobberem jest </a:t>
            </a:r>
            <a:r>
              <a:rPr lang="pl-PL" sz="2400" b="1" i="1" u="sng">
                <a:latin typeface="Arial" charset="0"/>
              </a:rPr>
              <a:t>przełożony</a:t>
            </a:r>
            <a:r>
              <a:rPr lang="pl-PL" sz="2400" b="1" i="1">
                <a:latin typeface="Arial" charset="0"/>
              </a:rPr>
              <a:t>, a ofiarą podwładny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pl-PL" sz="2400" b="1" i="1">
                <a:solidFill>
                  <a:schemeClr val="hlink"/>
                </a:solidFill>
              </a:rPr>
              <a:t>POZIOMY</a:t>
            </a:r>
            <a:r>
              <a:rPr lang="pl-PL" sz="2400" b="1" i="1"/>
              <a:t> (horyzontalny lub grupowy) – gdy mobberem jest </a:t>
            </a:r>
            <a:r>
              <a:rPr lang="pl-PL" sz="2400" b="1" i="1" u="sng"/>
              <a:t>grupa współpracowników</a:t>
            </a:r>
            <a:r>
              <a:rPr lang="pl-PL" sz="2400" b="1" i="1"/>
              <a:t> lub członków grupy, do której należy lub, od której zależy ofiara mobbingu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-"/>
            </a:pPr>
            <a:r>
              <a:rPr lang="pl-PL" sz="2400" b="1" i="1">
                <a:solidFill>
                  <a:schemeClr val="hlink"/>
                </a:solidFill>
              </a:rPr>
              <a:t>WSTĘPUJĄCY</a:t>
            </a:r>
            <a:r>
              <a:rPr lang="pl-PL" sz="2400" b="1" i="1"/>
              <a:t> – gdy mobberem jest </a:t>
            </a:r>
            <a:r>
              <a:rPr lang="pl-PL" sz="2400" b="1" i="1" u="sng"/>
              <a:t>podwładny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-"/>
            </a:pPr>
            <a:endParaRPr lang="pl-PL" sz="2400" b="1" i="1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-"/>
            </a:pPr>
            <a:endParaRPr lang="pl-PL" sz="2400" b="1" i="1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Tx/>
              <a:buChar char="-"/>
            </a:pPr>
            <a:endParaRPr lang="pl-PL" sz="2400" b="1" i="1">
              <a:latin typeface="Arial" charset="0"/>
            </a:endParaRPr>
          </a:p>
        </p:txBody>
      </p:sp>
      <p:pic>
        <p:nvPicPr>
          <p:cNvPr id="29700" name="Picture 4" descr="El propio organigrama universitario facilita su extensió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603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187450" y="404813"/>
            <a:ext cx="5030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sz="1600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pl-PL" sz="28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CECHY MOBBINGU: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4213" y="1484313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pl-PL" sz="2400" b="1" i="1">
                <a:latin typeface="Arial" charset="0"/>
              </a:rPr>
              <a:t>Prześladowanie ma charakter ciągły, stały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endParaRPr lang="pl-PL" sz="2400" b="1" i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pl-PL" sz="2400" b="1" i="1">
                <a:latin typeface="Arial" charset="0"/>
              </a:rPr>
              <a:t>Nękanie trwa przez dłuższy czas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endParaRPr lang="pl-PL" sz="2400" b="1" i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pl-PL" sz="2400" b="1" i="1">
                <a:latin typeface="Arial" charset="0"/>
              </a:rPr>
              <a:t>Działanie ma charakter celowy (choć zdarza się, że może być nieuświadomione)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endParaRPr lang="pl-PL" sz="2400" b="1" i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pl-PL" sz="2400" b="1" i="1">
                <a:latin typeface="Arial" charset="0"/>
              </a:rPr>
              <a:t>Zależność (nie tylko służbowa)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endParaRPr lang="pl-PL" sz="2400" b="1" i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pl-PL" sz="2400" b="1" i="1">
                <a:latin typeface="Arial" charset="0"/>
              </a:rPr>
              <a:t>Perfidia i wyrachowanie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endParaRPr lang="pl-PL" sz="2400" b="1" i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</a:pPr>
            <a:r>
              <a:rPr lang="pl-PL" sz="2400" b="1" i="1">
                <a:latin typeface="Arial" charset="0"/>
              </a:rPr>
              <a:t>Osamotnienie i izolacja ofiary</a:t>
            </a:r>
          </a:p>
        </p:txBody>
      </p:sp>
      <p:pic>
        <p:nvPicPr>
          <p:cNvPr id="30724" name="Picture 4" descr="mobbing_krynicki4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903663"/>
            <a:ext cx="341947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smtClean="0">
                <a:solidFill>
                  <a:srgbClr val="FF6600"/>
                </a:solidFill>
              </a:rPr>
              <a:t>Dlaczego szef mobbuje?</a:t>
            </a:r>
            <a:r>
              <a:rPr lang="pl-PL" sz="3200" i="1" smtClean="0">
                <a:solidFill>
                  <a:srgbClr val="FF6600"/>
                </a:solidFill>
              </a:rPr>
              <a:t> </a:t>
            </a:r>
            <a:r>
              <a:rPr lang="pl-PL" sz="1400" i="1" smtClean="0">
                <a:solidFill>
                  <a:srgbClr val="006600"/>
                </a:solidFill>
              </a:rPr>
              <a:t>( Zuschlag,2001 )</a:t>
            </a:r>
            <a:br>
              <a:rPr lang="pl-PL" sz="1400" i="1" smtClean="0">
                <a:solidFill>
                  <a:srgbClr val="006600"/>
                </a:solidFill>
              </a:rPr>
            </a:br>
            <a:endParaRPr lang="pl-PL" sz="1400" i="1" smtClean="0">
              <a:solidFill>
                <a:srgbClr val="0066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000" b="1" i="1" dirty="0" smtClean="0"/>
              <a:t>Lęk przełożonego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800" i="1" dirty="0" smtClean="0"/>
              <a:t>   </a:t>
            </a:r>
            <a:r>
              <a:rPr lang="pl-PL" sz="1800" i="1" dirty="0" smtClean="0"/>
              <a:t>-Lęk przed utratą autorytetu i władzy w firmie.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1800" i="1" dirty="0" smtClean="0"/>
              <a:t>     - Obawa, że pracownicy, którzy są w niewystarczający sposób popędzani, zaczną  leniuchować.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1800" i="1" dirty="0" smtClean="0"/>
              <a:t>     - Strach przed intrygami pracowników.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1800" i="1" dirty="0" smtClean="0"/>
              <a:t>     - obawa, że pracownicy wygryzą go z zajmowanego stanowiska.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1800" i="1" dirty="0" smtClean="0"/>
              <a:t>     - Lęk przed utratą reputacji wyrobionej u pracowników i własnych przełożonych</a:t>
            </a:r>
            <a:r>
              <a:rPr lang="pl-PL" sz="1600" i="1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b="1" i="1" dirty="0" smtClean="0"/>
              <a:t>Dyscyplinowanie pracowników.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b="1" i="1" dirty="0" smtClean="0"/>
              <a:t>Antypatie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b="1" i="1" dirty="0" smtClean="0"/>
              <a:t>Czerpanie satysfakcji ze zdenerwowania i gniewu innych            ( sadyzm 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b="1" i="1" dirty="0" smtClean="0"/>
              <a:t>Rewanż lub zemsta na pracownikach za problemy lub zdenerwowanie, których byli powodem.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000" b="1" i="1" dirty="0" smtClean="0">
                <a:solidFill>
                  <a:srgbClr val="FFFFFF"/>
                </a:solidFill>
                <a:effectLst/>
              </a:rPr>
              <a:t>Umacnianie pozycji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sz="1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400" b="1" smtClean="0">
                <a:solidFill>
                  <a:srgbClr val="FF6600"/>
                </a:solidFill>
              </a:rPr>
              <a:t>Dlaczego mobbują współpracownicy?</a:t>
            </a:r>
            <a:r>
              <a:rPr lang="pl-PL" sz="2400" b="1" i="1" smtClean="0">
                <a:solidFill>
                  <a:srgbClr val="FF6600"/>
                </a:solidFill>
              </a:rPr>
              <a:t> </a:t>
            </a:r>
            <a:r>
              <a:rPr lang="pl-PL" sz="1000" i="1" smtClean="0">
                <a:solidFill>
                  <a:srgbClr val="FF6600"/>
                </a:solidFill>
              </a:rPr>
              <a:t> </a:t>
            </a:r>
            <a:r>
              <a:rPr lang="pl-PL" sz="1000" i="1" smtClean="0">
                <a:solidFill>
                  <a:srgbClr val="006600"/>
                </a:solidFill>
              </a:rPr>
              <a:t>( </a:t>
            </a:r>
            <a:r>
              <a:rPr lang="pl-PL" sz="1400" i="1" smtClean="0">
                <a:solidFill>
                  <a:srgbClr val="006600"/>
                </a:solidFill>
              </a:rPr>
              <a:t>Zuschlag, 2001 )</a:t>
            </a:r>
            <a:br>
              <a:rPr lang="pl-PL" sz="1400" i="1" smtClean="0">
                <a:solidFill>
                  <a:srgbClr val="006600"/>
                </a:solidFill>
              </a:rPr>
            </a:br>
            <a:endParaRPr lang="pl-PL" sz="1400" b="1" i="1" smtClean="0">
              <a:solidFill>
                <a:srgbClr val="0066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000" smtClean="0"/>
              <a:t>Zatajanie ważnych informacji, by dzięki zdobytej w ten sposób przewadze zabezpieczyć swoje miejsce pracy.</a:t>
            </a:r>
          </a:p>
          <a:p>
            <a:pPr eaLnBrk="1" hangingPunct="1">
              <a:defRPr/>
            </a:pPr>
            <a:r>
              <a:rPr lang="pl-PL" sz="2000" smtClean="0"/>
              <a:t>Nerwowe reakcje wobec „ bumelantów ”, za których trzeba wykonywać pracę.</a:t>
            </a:r>
          </a:p>
          <a:p>
            <a:pPr eaLnBrk="1" hangingPunct="1">
              <a:defRPr/>
            </a:pPr>
            <a:r>
              <a:rPr lang="pl-PL" sz="2000" smtClean="0"/>
              <a:t>Podejmowanie przez grupę próby wymuszenia na jednym z jej członków dopasowania się do wymagań stawianych przez większość.</a:t>
            </a:r>
          </a:p>
          <a:p>
            <a:pPr eaLnBrk="1" hangingPunct="1">
              <a:defRPr/>
            </a:pPr>
            <a:r>
              <a:rPr lang="pl-PL" sz="2000" smtClean="0"/>
              <a:t>Osobista wrogość ( powiązana ewentualnie z niezadowoleniem z własnej sytuacji zawodowej ).</a:t>
            </a:r>
          </a:p>
          <a:p>
            <a:pPr eaLnBrk="1" hangingPunct="1">
              <a:defRPr/>
            </a:pPr>
            <a:r>
              <a:rPr lang="pl-PL" sz="2000" smtClean="0"/>
              <a:t>Wyładowywanie swojej skłonności do szyderstw lub osobistej niechęci na społecznie słabszych członkach grupy, np. na osobach upośledzonych.</a:t>
            </a:r>
          </a:p>
          <a:p>
            <a:pPr eaLnBrk="1" hangingPunct="1">
              <a:defRPr/>
            </a:pPr>
            <a:r>
              <a:rPr lang="pl-PL" sz="2000" smtClean="0"/>
              <a:t>Wybór jakiejś osoby na ofiarę z uwagi na jej inność ( płeć, rasę, religię, nawyki itp.. ).</a:t>
            </a:r>
          </a:p>
        </p:txBody>
      </p:sp>
      <p:pic>
        <p:nvPicPr>
          <p:cNvPr id="32772" name="Picture 4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589588"/>
            <a:ext cx="990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800" b="1" smtClean="0">
                <a:solidFill>
                  <a:srgbClr val="FF6600"/>
                </a:solidFill>
              </a:rPr>
              <a:t>Dlaczego podwładni atakują przełożonych?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i="1" smtClean="0"/>
              <a:t>Załoga burzy się przeciwko niechcianemu (nowemu ) przełożonemu.</a:t>
            </a:r>
          </a:p>
          <a:p>
            <a:pPr eaLnBrk="1" hangingPunct="1">
              <a:defRPr/>
            </a:pPr>
            <a:r>
              <a:rPr lang="pl-PL" sz="2400" b="1" i="1" smtClean="0"/>
              <a:t>Przełożony jest atakowany z uwagi na obraźliwy, niesprawiedliwy lub autorytarny styl bycia lub ze względu na inne „ mankamenty „”.</a:t>
            </a:r>
          </a:p>
          <a:p>
            <a:pPr eaLnBrk="1" hangingPunct="1">
              <a:defRPr/>
            </a:pPr>
            <a:r>
              <a:rPr lang="pl-PL" sz="2400" b="1" i="1" smtClean="0"/>
              <a:t>Psuje się opinię przełożonemu, by samemu zająć jego stanowisko.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sz="2400" i="1" smtClean="0">
                <a:solidFill>
                  <a:srgbClr val="FF6600"/>
                </a:solidFill>
              </a:rPr>
              <a:t>Sposoby stosowane przez sprawców mobbingu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buClr>
                <a:srgbClr val="000099"/>
              </a:buClr>
              <a:buFontTx/>
              <a:buBlip>
                <a:blip r:embed="rId3"/>
              </a:buBlip>
              <a:defRPr/>
            </a:pPr>
            <a:r>
              <a:rPr lang="pl-PL" sz="2000" b="1" i="1" dirty="0" smtClean="0"/>
              <a:t>zachowania zagrażające statusowi ofiary (lekceważenie lub pomijanie jej opinii, publiczne ośmieszanie, oskarżanie o nieefektywną pracę)</a:t>
            </a:r>
          </a:p>
          <a:p>
            <a:pPr eaLnBrk="1" hangingPunct="1">
              <a:buClr>
                <a:srgbClr val="000099"/>
              </a:buClr>
              <a:buFontTx/>
              <a:buBlip>
                <a:blip r:embed="rId3"/>
              </a:buBlip>
              <a:defRPr/>
            </a:pPr>
            <a:r>
              <a:rPr lang="pl-PL" sz="2000" b="1" i="1" dirty="0" smtClean="0"/>
              <a:t>ataki na godność osobistą (przezywanie, obelgi, zastraszanie, lekceważenie)</a:t>
            </a:r>
          </a:p>
          <a:p>
            <a:pPr eaLnBrk="1" hangingPunct="1">
              <a:buClr>
                <a:srgbClr val="000099"/>
              </a:buClr>
              <a:buFontTx/>
              <a:buBlip>
                <a:blip r:embed="rId3"/>
              </a:buBlip>
              <a:defRPr/>
            </a:pPr>
            <a:r>
              <a:rPr lang="pl-PL" sz="2000" b="1" i="1" dirty="0" smtClean="0"/>
              <a:t>izolowanie (fizyczne lub społeczne; utrudnianie dostępu do środków i materiałów, zatajanie ważnych informacji)</a:t>
            </a:r>
          </a:p>
          <a:p>
            <a:pPr eaLnBrk="1" hangingPunct="1">
              <a:buClr>
                <a:srgbClr val="000099"/>
              </a:buClr>
              <a:buFontTx/>
              <a:buBlip>
                <a:blip r:embed="rId3"/>
              </a:buBlip>
              <a:defRPr/>
            </a:pPr>
            <a:r>
              <a:rPr lang="pl-PL" sz="2000" b="1" i="1" dirty="0" smtClean="0"/>
              <a:t>umyślne doprowadzanie do przeciążenia pracą (silna presja, niewykonalne terminy, dodatkowe zadania, przeszkadzanie w wykonywaniu pracy)</a:t>
            </a:r>
          </a:p>
          <a:p>
            <a:pPr eaLnBrk="1" hangingPunct="1">
              <a:buClr>
                <a:srgbClr val="000099"/>
              </a:buClr>
              <a:buFontTx/>
              <a:buBlip>
                <a:blip r:embed="rId3"/>
              </a:buBlip>
              <a:defRPr/>
            </a:pPr>
            <a:r>
              <a:rPr lang="pl-PL" sz="2000" b="1" i="1" dirty="0" smtClean="0"/>
              <a:t>destabilizacja zawodowa (przydzielanie nieistotnych zadań do realizacji, ciągłe upominanie, odbieranie zadań wymagających odpowiedzialności)</a:t>
            </a:r>
          </a:p>
          <a:p>
            <a:pPr eaLnBrk="1" hangingPunct="1">
              <a:buClr>
                <a:srgbClr val="000099"/>
              </a:buClr>
              <a:buFontTx/>
              <a:buBlip>
                <a:blip r:embed="rId3"/>
              </a:buBlip>
              <a:defRPr/>
            </a:pPr>
            <a:endParaRPr lang="pl-PL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39750" y="260350"/>
            <a:ext cx="7947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l-PL" sz="2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ZACHOWANIA </a:t>
            </a:r>
            <a:r>
              <a:rPr lang="pl-PL" sz="2400" b="1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MOBBINGOWE wg H. </a:t>
            </a:r>
            <a:r>
              <a:rPr lang="pl-PL" sz="2400" b="1" i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Leymanna</a:t>
            </a:r>
            <a:endParaRPr lang="pl-PL" sz="2400" b="1" i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67544" y="1340768"/>
            <a:ext cx="849788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pl-PL" sz="24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057400" lvl="4" indent="-228600" algn="just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pl-PL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utrudniające proces </a:t>
            </a:r>
            <a:r>
              <a:rPr lang="pl-PL" sz="20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komunikowania się</a:t>
            </a:r>
          </a:p>
          <a:p>
            <a:pPr marL="2057400" lvl="4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pl-PL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wpływające negatywnie na </a:t>
            </a:r>
            <a:r>
              <a:rPr lang="pl-PL" sz="20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relacje społeczne</a:t>
            </a:r>
          </a:p>
          <a:p>
            <a:pPr marL="2057400" lvl="4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pl-PL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naruszające </a:t>
            </a:r>
            <a:r>
              <a:rPr lang="pl-PL" sz="20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wizerunek</a:t>
            </a:r>
            <a:r>
              <a:rPr lang="pl-PL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ofiary</a:t>
            </a:r>
          </a:p>
          <a:p>
            <a:pPr marL="2057400" lvl="4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pl-PL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uderzające w </a:t>
            </a:r>
            <a:r>
              <a:rPr lang="pl-PL" sz="20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pozycję zawodową</a:t>
            </a:r>
            <a:r>
              <a:rPr lang="pl-PL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ofiary</a:t>
            </a:r>
          </a:p>
          <a:p>
            <a:pPr marL="2057400" lvl="4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pl-PL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uderzające w </a:t>
            </a:r>
            <a:r>
              <a:rPr lang="pl-PL" sz="20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zdrowie</a:t>
            </a:r>
            <a:r>
              <a:rPr lang="pl-PL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ofiary</a:t>
            </a:r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pl-PL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			(</a:t>
            </a:r>
            <a:r>
              <a:rPr lang="pl-PL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Leymann</a:t>
            </a:r>
            <a:r>
              <a:rPr lang="pl-PL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1996, 2001)</a:t>
            </a:r>
          </a:p>
        </p:txBody>
      </p:sp>
      <p:pic>
        <p:nvPicPr>
          <p:cNvPr id="37894" name="Picture 6" descr="http://www.palverlag.de/Bilder/mobb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93096"/>
            <a:ext cx="3295650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685800" y="685800"/>
            <a:ext cx="7772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12800" indent="-8128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UTRUDNIAJĄCE PROCES KOMUNIKOWANIA SIĘ:</a:t>
            </a:r>
          </a:p>
          <a:p>
            <a:pPr marL="812800" indent="-812800" algn="just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812800" indent="-812800" algn="just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ograniczanie lub utrudnianie ofierze możliwości wypowiadania się</a:t>
            </a:r>
          </a:p>
          <a:p>
            <a:pPr marL="812800" indent="-812800" algn="just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2800" indent="-812800" algn="just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ciągłe przerywanie wypowiedzi</a:t>
            </a:r>
          </a:p>
          <a:p>
            <a:pPr marL="812800" indent="-812800" algn="just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2800" indent="-812800" algn="just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reagowanie na wypowiedzi ofiary krzykiem i wyzwiskami</a:t>
            </a:r>
          </a:p>
          <a:p>
            <a:pPr marL="812800" indent="-812800" algn="just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2800" indent="-812800" algn="just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ciągłe krytykowanie wykonywanej pracy i życia osobistego</a:t>
            </a:r>
          </a:p>
          <a:p>
            <a:pPr marL="812800" indent="-812800" algn="just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2800" indent="-812800" algn="just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nękanie przez telefon</a:t>
            </a:r>
          </a:p>
          <a:p>
            <a:pPr marL="812800" indent="-812800" algn="just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2800" indent="-812800" algn="just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stosowanie gróźb ustnych i pisemnych</a:t>
            </a:r>
          </a:p>
          <a:p>
            <a:pPr marL="812800" indent="-812800" algn="just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2800" indent="-812800" algn="just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prezentowanie poniżających i obraźliwych gestów</a:t>
            </a:r>
          </a:p>
          <a:p>
            <a:pPr marL="812800" indent="-812800" algn="just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2800" indent="-812800" algn="just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stosowanie aluzji i zawoalowanej krytyki</a:t>
            </a:r>
          </a:p>
          <a:p>
            <a:pPr marL="812800" indent="-812800" algn="just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812800" indent="-812800" algn="just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</a:rPr>
              <a:t>brak wypowiedzi wprost </a:t>
            </a:r>
            <a:endParaRPr lang="pl-PL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8915" name="Picture 3" descr="mobb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789363"/>
            <a:ext cx="1190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Z życia wzięte 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400" b="1" smtClean="0">
                <a:effectLst/>
              </a:rPr>
              <a:t>Przypadki mobbingu coraz częściej nagłaśniane są w mediach. Tak było w opisywanej przez Kurier sprawie pracownicy Politechniki Lubelskiej. Władze uczelni po wielu latach pracy zdegradowały ją na stanowisko dozorcy. Kobieta opowiadała, że przebywała w pomieszczeniach zupełnie do tego nieprzystosowanych. Potwierdziła to Państwowa Inspekcja Pracy. Kiedy wytoczyła pracodawcy proces, sąd przyznał jej rację i stwierdził, że była przez swoich szefów upokarzana i poniżana, a więc mobbingowana.</a:t>
            </a:r>
            <a:r>
              <a:rPr lang="pl-PL" sz="24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l-PL" sz="2400" smtClean="0"/>
              <a:t>				</a:t>
            </a:r>
            <a:r>
              <a:rPr lang="pl-PL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Kurier Lubelski, lipiec 2007</a:t>
            </a:r>
            <a:endParaRPr lang="pl-PL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11188" y="1341438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sz="24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WPŁYWAJĄCE NEGATYWNIE NA RELACJE SPOŁECZNE: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pl-PL" b="1" i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unikanie przez przełożonego kontaktu z ofiarą, rozmów z nią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ograniczenie możliwości wypowiadania się ofiary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fizyczne i społeczne izolowanie ofiary (np. umieszczenie jej w osobnym pokoju z zakazem komunikowania się z innymi osobami; zakazanie pracownikom kontaktowania się z izolowaną osobą)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ostentacyjne ignorowanie i lekceważenie (traktowanie „jak powietrze”)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pl-PL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Picture 3" descr="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7EB"/>
              </a:clrFrom>
              <a:clrTo>
                <a:srgbClr val="FDF7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0"/>
            <a:ext cx="16557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533400" y="5334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sz="24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NARUSZAJĄCE WIZERUNEK OFIARY: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obmawianie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rozsiewanie plotek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ośmieszanie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sugerowanie zaburzeń psychicznych, kierowanie na badania psychiatryczne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żartowanie i prześmiewanie życia prywatnego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parodiowanie sposobu chodzenia, mówienia, gestów ofiary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atakowanie poglądów politycznych lub przekonań religijnych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wyśmiewanie i atakowanie ofiary z uwagi na jej narodowość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wyśmiewanie niepełnosprawności lub kalectwa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obrażanie słowne w postaci wulgarnych przezwisk lub innych upokarzających wyrażeń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insynuacje o charakterze seksualnym, składanie propozycji seksualnych, zaloty</a:t>
            </a:r>
          </a:p>
        </p:txBody>
      </p:sp>
      <p:pic>
        <p:nvPicPr>
          <p:cNvPr id="40963" name="Picture 3" descr="BD0554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550" y="908050"/>
            <a:ext cx="22034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09600" y="5334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sz="24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UDERZAJĄCE W POZYCJĘ ZAWODOWĄ OFIARY: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wymuszanie wykonywania zadań naruszających godność osobistą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kwestionowanie podejmowanych przez ofiarę decyzji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nie przydzielanie żadnych zadań do realizacji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przydzielanie zadań bezsensownych, zbędnych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przydzielanie zadań poniżej kwalifikacji i kompetencji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przydzielanie zadań zbyt trudnych, przerastających kompetencje i możliwości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ciągłe przydzielanie nowych zadań do wykonania (z nierealnym terminem realizacji lub ilością pracy do wykonania)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ostentacyjne odbieranie zadań przekazanych do realizowania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wydawanie absurdalnych i sprzecznych poleceń</a:t>
            </a:r>
          </a:p>
        </p:txBody>
      </p:sp>
      <p:pic>
        <p:nvPicPr>
          <p:cNvPr id="41987" name="Picture 3" descr="PE0161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22288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09600" y="5334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sz="24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UDERZAJĄCE W ZDROWIE OFIARY: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pl-PL" sz="2400" b="1" i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zlecanie prac szkodliwych dla zdrowia, niedostosowanych do możliwości ofiary i bez zapewnienia odpowiednich zabezpieczeń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groźby użycia siły fizycznej wobec ofiary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stosowanie przemocy fizycznej o nieznacznym nasileniu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znęcanie się fizyczne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działania o podłożu seksualnym, wykorzystywanie seksualne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przyczynianie się do powstawania strat materialnych powodowanych przez ofiarę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None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ü"/>
              <a:defRPr/>
            </a:pPr>
            <a:r>
              <a:rPr lang="pl-PL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wyrządzanie szkód psychicznych w miejscu pracy lub miejscu zamieszkania ofiary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pl-PL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pl-PL" sz="1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(Leymann, 1996, 2001) (patrz też: Bechowska-Gebhardt, Stalewski, 2004; Kmiecik-Baran, Rybicki, 2004)</a:t>
            </a:r>
            <a:endParaRPr lang="pl-PL" sz="2000" b="1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544050" cy="6799263"/>
        </p:xfrm>
        <a:graphic>
          <a:graphicData uri="http://schemas.openxmlformats.org/presentationml/2006/ole">
            <p:oleObj spid="_x0000_s1026" name="Wykres" r:id="rId4" imgW="6095926" imgH="4343512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Mobbing a inne zjawiska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99350" cy="4495800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smtClean="0"/>
              <a:t>Mobbing może zawierać w sobie:</a:t>
            </a:r>
          </a:p>
          <a:p>
            <a:pPr lvl="1" eaLnBrk="1" hangingPunct="1">
              <a:defRPr/>
            </a:pPr>
            <a:r>
              <a:rPr lang="pl-PL" b="1" smtClean="0"/>
              <a:t>Molestowanie seksualne</a:t>
            </a:r>
          </a:p>
          <a:p>
            <a:pPr lvl="1" eaLnBrk="1" hangingPunct="1">
              <a:defRPr/>
            </a:pPr>
            <a:r>
              <a:rPr lang="pl-PL" b="1" smtClean="0"/>
              <a:t>Dyskryminację</a:t>
            </a:r>
          </a:p>
          <a:p>
            <a:pPr lvl="1" eaLnBrk="1" hangingPunct="1">
              <a:defRPr/>
            </a:pPr>
            <a:r>
              <a:rPr lang="pl-PL" b="1" smtClean="0"/>
              <a:t>Agresję fizyczna</a:t>
            </a:r>
          </a:p>
          <a:p>
            <a:pPr lvl="1" eaLnBrk="1" hangingPunct="1">
              <a:defRPr/>
            </a:pPr>
            <a:r>
              <a:rPr lang="pl-PL" b="1" smtClean="0"/>
              <a:t>konflikt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SPECYFIKA MOBBINGU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i="1" smtClean="0">
                <a:solidFill>
                  <a:srgbClr val="FF6600"/>
                </a:solidFill>
              </a:rPr>
              <a:t>Mobbing pojawia się w sytuacji dysproporcji władzy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dirty="0" smtClean="0"/>
              <a:t>Formalnej</a:t>
            </a:r>
          </a:p>
          <a:p>
            <a:pPr eaLnBrk="1" hangingPunct="1">
              <a:defRPr/>
            </a:pPr>
            <a:r>
              <a:rPr lang="pl-PL" b="1" dirty="0" smtClean="0"/>
              <a:t>W relacji</a:t>
            </a:r>
          </a:p>
          <a:p>
            <a:pPr eaLnBrk="1" hangingPunct="1">
              <a:defRPr/>
            </a:pPr>
            <a:r>
              <a:rPr lang="pl-PL" b="1" dirty="0" smtClean="0"/>
              <a:t>Nad zasobami</a:t>
            </a:r>
          </a:p>
          <a:p>
            <a:pPr eaLnBrk="1" hangingPunct="1">
              <a:defRPr/>
            </a:pPr>
            <a:r>
              <a:rPr lang="pl-PL" b="1" dirty="0" smtClean="0"/>
              <a:t>Psychologicznej</a:t>
            </a:r>
          </a:p>
          <a:p>
            <a:pPr eaLnBrk="1" hangingPunct="1">
              <a:defRPr/>
            </a:pPr>
            <a:r>
              <a:rPr lang="pl-PL" b="1" dirty="0" smtClean="0"/>
              <a:t>Opartej na wiedzy</a:t>
            </a:r>
          </a:p>
          <a:p>
            <a:pPr eaLnBrk="1" hangingPunct="1">
              <a:defRPr/>
            </a:pPr>
            <a:r>
              <a:rPr lang="pl-PL" b="1" dirty="0" smtClean="0"/>
              <a:t>Opartej na relacjach z innymi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Intencja w mobbingu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mtClean="0"/>
              <a:t>Intencja nie jest kluczowym czynnikiem decydującym o tym czy dane zachowanie ma charakter nękania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mtClean="0"/>
              <a:t>Kryterium jest niestosowność zachowania w kontekście obowiązujących standardów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mtClean="0"/>
              <a:t> intencja sprawcy ważna jest  by zrozumieć wpływ jego zachowania na  ofiarę i znaleźć najlepszy sposób rozwiązania sytuacji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412" y="5013176"/>
            <a:ext cx="216058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Intencja w mobbingu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708275"/>
            <a:ext cx="8291512" cy="3402013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smtClean="0"/>
              <a:t>Trzy poziomy intencjonalności sprawcy:</a:t>
            </a:r>
          </a:p>
          <a:p>
            <a:pPr lvl="1" eaLnBrk="1" hangingPunct="1">
              <a:defRPr/>
            </a:pPr>
            <a:r>
              <a:rPr lang="pl-PL" sz="2400" b="1" smtClean="0"/>
              <a:t> działania zamierzone, których celem jest skrzywdzenie obiektu ataku;</a:t>
            </a:r>
          </a:p>
          <a:p>
            <a:pPr lvl="1" eaLnBrk="1" hangingPunct="1">
              <a:defRPr/>
            </a:pPr>
            <a:r>
              <a:rPr lang="pl-PL" sz="2400" b="1" smtClean="0"/>
              <a:t>Poziom instrumentalny- niezamierzony efekt uboczny zachowań nastawionych na realizację innego celu;</a:t>
            </a:r>
          </a:p>
          <a:p>
            <a:pPr lvl="1" eaLnBrk="1" hangingPunct="1">
              <a:defRPr/>
            </a:pPr>
            <a:r>
              <a:rPr lang="pl-PL" sz="2400" b="1" smtClean="0"/>
              <a:t>Poziom nieświadomy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Z życia wzięte 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800" smtClean="0"/>
              <a:t>Władysława B. z kolei uważała, że padła ofiarą mobbingu, gdy była zatrudniona na UMCS. Poszkodowana twierdziła, że przez lata pracy na uczelni była wykorzystywana przez przełożoną – musiała jej dawać prezenty i pieniądze. W końcu nie wytrzymała presji i musiała zacząć się leczyć. Powiadomiła o wszystkim wymiar sprawiedliwości.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smtClean="0"/>
              <a:t>				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Trzy typy mobbingu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smtClean="0"/>
              <a:t>Drapieżny</a:t>
            </a:r>
          </a:p>
          <a:p>
            <a:pPr eaLnBrk="1" hangingPunct="1">
              <a:defRPr/>
            </a:pPr>
            <a:r>
              <a:rPr lang="pl-PL" b="1" smtClean="0"/>
              <a:t>Związany z konfliktem</a:t>
            </a:r>
          </a:p>
          <a:p>
            <a:pPr eaLnBrk="1" hangingPunct="1">
              <a:defRPr/>
            </a:pPr>
            <a:r>
              <a:rPr lang="pl-PL" b="1" smtClean="0"/>
              <a:t>Eskalujący</a:t>
            </a:r>
          </a:p>
        </p:txBody>
      </p:sp>
      <p:pic>
        <p:nvPicPr>
          <p:cNvPr id="51204" name="Picture 4" descr="1133126054_mobb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725" y="3505200"/>
            <a:ext cx="3333750" cy="2887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Drapieżny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495800"/>
          </a:xfrm>
        </p:spPr>
        <p:txBody>
          <a:bodyPr/>
          <a:lstStyle/>
          <a:p>
            <a:pPr eaLnBrk="1" hangingPunct="1">
              <a:defRPr/>
            </a:pPr>
            <a:r>
              <a:rPr lang="pl-PL" sz="2400" b="1" smtClean="0"/>
              <a:t>Używanie niewinnej ofiary po to by wykazać swoją władzę</a:t>
            </a:r>
          </a:p>
          <a:p>
            <a:pPr eaLnBrk="1" hangingPunct="1">
              <a:defRPr/>
            </a:pPr>
            <a:r>
              <a:rPr lang="pl-PL" sz="2400" b="1" smtClean="0"/>
              <a:t>Ofiara jako nieświadomy reprezentant jakiejś grupy;</a:t>
            </a:r>
          </a:p>
          <a:p>
            <a:pPr eaLnBrk="1" hangingPunct="1">
              <a:defRPr/>
            </a:pPr>
            <a:r>
              <a:rPr lang="pl-PL" sz="2400" b="1" smtClean="0"/>
              <a:t>Pojawia się często w organizacjach, które tolerują agresywne zachowania, promują władzę, której narzędziem jest rozkaz</a:t>
            </a:r>
          </a:p>
        </p:txBody>
      </p:sp>
      <p:pic>
        <p:nvPicPr>
          <p:cNvPr id="52228" name="Picture 4" descr="mobb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4437063"/>
            <a:ext cx="2006600" cy="2233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Związany z konfliktem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495800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smtClean="0"/>
              <a:t>Inspiracją jest konflikt – rzeczywisty bądź wyobrażony</a:t>
            </a:r>
          </a:p>
          <a:p>
            <a:pPr eaLnBrk="1" hangingPunct="1">
              <a:defRPr/>
            </a:pPr>
            <a:r>
              <a:rPr lang="pl-PL" sz="2800" b="1" smtClean="0"/>
              <a:t>Charakteryzuje się silnymi emocjami zarówno po stronie mobbera jak i ofiary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pl-PL" sz="4400" i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253" name="Picture 5" descr="1730_fo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3789363"/>
            <a:ext cx="1781175" cy="269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Eskalujący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smtClean="0"/>
              <a:t>Opiera się na błędach w atrybucji przyczyn ludzkich zachowań.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l-PL" sz="2800" b="1" smtClean="0"/>
              <a:t>	( my czasem zachowujemy się źle bo sytuacja nas do tego sprowokowała, inni zachowują się źle bo są podli)</a:t>
            </a:r>
          </a:p>
        </p:txBody>
      </p:sp>
      <p:pic>
        <p:nvPicPr>
          <p:cNvPr id="54276" name="Picture 4" descr="f162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4149725"/>
            <a:ext cx="3168650" cy="2085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b="1" smtClean="0">
                <a:solidFill>
                  <a:srgbClr val="FF6600"/>
                </a:solidFill>
              </a:rPr>
              <a:t>Mobbing na płaszczyźnie wykonywanych zadań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smtClean="0"/>
              <a:t>Grupa szuka kozła ofiarnego odpowiedzialnego za spadek efektywności</a:t>
            </a:r>
          </a:p>
          <a:p>
            <a:pPr eaLnBrk="1" hangingPunct="1">
              <a:defRPr/>
            </a:pPr>
            <a:r>
              <a:rPr lang="pl-PL" sz="2800" b="1" smtClean="0"/>
              <a:t>Grupa hołduje wartościom i przekonaniom, które prowadza do społecznej izolacji członków zespołu</a:t>
            </a:r>
          </a:p>
          <a:p>
            <a:pPr eaLnBrk="1" hangingPunct="1">
              <a:defRPr/>
            </a:pPr>
            <a:r>
              <a:rPr lang="pl-PL" sz="2800" b="1" smtClean="0"/>
              <a:t>Grupa działa jako inicjator, sędzia i 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b="1" i="1" smtClean="0">
                <a:solidFill>
                  <a:srgbClr val="FF6600"/>
                </a:solidFill>
              </a:rPr>
              <a:t>Mobbing na płaszczyźnie organizacyjnej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0275"/>
            <a:ext cx="8147050" cy="3895725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smtClean="0"/>
              <a:t>Konflikty w firmie rozwiązywane są siłowo,</a:t>
            </a:r>
          </a:p>
          <a:p>
            <a:pPr eaLnBrk="1" hangingPunct="1">
              <a:defRPr/>
            </a:pPr>
            <a:r>
              <a:rPr lang="pl-PL" sz="2800" b="1" smtClean="0"/>
              <a:t>Mobbing jest stosowany jako instrument dyscyplinowania załogi</a:t>
            </a:r>
          </a:p>
          <a:p>
            <a:pPr eaLnBrk="1" hangingPunct="1">
              <a:defRPr/>
            </a:pPr>
            <a:r>
              <a:rPr lang="pl-PL" sz="2800" b="1" smtClean="0"/>
              <a:t>Przełożeni systematycznie naruszają przepisy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sz="2400" i="1" smtClean="0">
                <a:solidFill>
                  <a:srgbClr val="FF6600"/>
                </a:solidFill>
                <a:latin typeface="Comic Sans MS" pitchFamily="66" charset="0"/>
              </a:rPr>
              <a:t>FAZY MOBBINGU</a:t>
            </a:r>
            <a:endParaRPr lang="pl-PL" sz="2800" i="1" smtClean="0">
              <a:solidFill>
                <a:srgbClr val="FF66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057400" y="2184400"/>
            <a:ext cx="5029200" cy="711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tx2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Akty agresji</a:t>
            </a:r>
          </a:p>
          <a:p>
            <a:pPr algn="ctr" eaLnBrk="0" hangingPunct="0">
              <a:defRPr/>
            </a:pPr>
            <a:endParaRPr lang="pl-PL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752600" y="3251200"/>
            <a:ext cx="5638800" cy="711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Włączenie zarządu w cykl</a:t>
            </a:r>
          </a:p>
          <a:p>
            <a:pPr algn="ctr" eaLnBrk="0" hangingPunct="0">
              <a:defRPr/>
            </a:pPr>
            <a:endParaRPr lang="pl-PL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371600" y="4394200"/>
            <a:ext cx="6400800" cy="711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Etykieta bycia trudnym lub chorym psychicznie</a:t>
            </a:r>
          </a:p>
          <a:p>
            <a:pPr algn="ctr" eaLnBrk="0" hangingPunct="0">
              <a:defRPr/>
            </a:pPr>
            <a:endParaRPr lang="pl-PL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06502" name="AutoShape 6"/>
          <p:cNvCxnSpPr>
            <a:cxnSpLocks noChangeShapeType="1"/>
            <a:stCxn id="106499" idx="2"/>
            <a:endCxn id="106500" idx="0"/>
          </p:cNvCxnSpPr>
          <p:nvPr/>
        </p:nvCxnSpPr>
        <p:spPr bwMode="auto">
          <a:xfrm>
            <a:off x="4572000" y="2895600"/>
            <a:ext cx="0" cy="355600"/>
          </a:xfrm>
          <a:prstGeom prst="straightConnector1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</p:spPr>
      </p:cxnSp>
      <p:cxnSp>
        <p:nvCxnSpPr>
          <p:cNvPr id="106503" name="AutoShape 7"/>
          <p:cNvCxnSpPr>
            <a:cxnSpLocks noChangeShapeType="1"/>
            <a:stCxn id="106500" idx="2"/>
            <a:endCxn id="106501" idx="0"/>
          </p:cNvCxnSpPr>
          <p:nvPr/>
        </p:nvCxnSpPr>
        <p:spPr bwMode="auto">
          <a:xfrm>
            <a:off x="4572000" y="3962400"/>
            <a:ext cx="0" cy="431800"/>
          </a:xfrm>
          <a:prstGeom prst="straightConnector1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</p:spPr>
      </p:cxn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90600" y="5537200"/>
            <a:ext cx="7162800" cy="711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WYKLUCZENIE</a:t>
            </a:r>
          </a:p>
          <a:p>
            <a:pPr algn="ctr" eaLnBrk="0" hangingPunct="0">
              <a:defRPr/>
            </a:pPr>
            <a:r>
              <a:rPr lang="pl-PL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! Fizyczna, społeczna i psychiczna degradacja ofiary</a:t>
            </a:r>
          </a:p>
        </p:txBody>
      </p:sp>
      <p:cxnSp>
        <p:nvCxnSpPr>
          <p:cNvPr id="106505" name="AutoShape 9"/>
          <p:cNvCxnSpPr>
            <a:cxnSpLocks noChangeShapeType="1"/>
            <a:stCxn id="106501" idx="2"/>
            <a:endCxn id="106504" idx="0"/>
          </p:cNvCxnSpPr>
          <p:nvPr/>
        </p:nvCxnSpPr>
        <p:spPr bwMode="auto">
          <a:xfrm>
            <a:off x="4572000" y="5105400"/>
            <a:ext cx="0" cy="431800"/>
          </a:xfrm>
          <a:prstGeom prst="straightConnector1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</p:spPr>
      </p:cxn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152400" y="1295400"/>
            <a:ext cx="2362200" cy="7889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b="1">
                <a:solidFill>
                  <a:srgbClr val="000000"/>
                </a:solidFill>
                <a:latin typeface="Comic Sans MS" pitchFamily="66" charset="0"/>
              </a:rPr>
              <a:t>Incydent krytyczny</a:t>
            </a:r>
          </a:p>
          <a:p>
            <a:pPr>
              <a:spcBef>
                <a:spcPct val="50000"/>
              </a:spcBef>
              <a:defRPr/>
            </a:pPr>
            <a:r>
              <a:rPr lang="pl-PL" b="1">
                <a:solidFill>
                  <a:srgbClr val="000000"/>
                </a:solidFill>
                <a:latin typeface="Comic Sans MS" pitchFamily="66" charset="0"/>
              </a:rPr>
              <a:t>    (np. konflikt)</a:t>
            </a:r>
          </a:p>
        </p:txBody>
      </p:sp>
      <p:cxnSp>
        <p:nvCxnSpPr>
          <p:cNvPr id="106507" name="AutoShape 11"/>
          <p:cNvCxnSpPr>
            <a:cxnSpLocks noChangeShapeType="1"/>
            <a:stCxn id="106506" idx="3"/>
            <a:endCxn id="106499" idx="0"/>
          </p:cNvCxnSpPr>
          <p:nvPr/>
        </p:nvCxnSpPr>
        <p:spPr bwMode="auto">
          <a:xfrm>
            <a:off x="2514600" y="1690688"/>
            <a:ext cx="2057400" cy="493712"/>
          </a:xfrm>
          <a:prstGeom prst="bentConnector2">
            <a:avLst/>
          </a:prstGeom>
          <a:noFill/>
          <a:ln w="9525">
            <a:solidFill>
              <a:schemeClr val="accent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nimBg="1" autoUpdateAnimBg="0"/>
      <p:bldP spid="106500" grpId="0" animBg="1" autoUpdateAnimBg="0"/>
      <p:bldP spid="106501" grpId="0" animBg="1" autoUpdateAnimBg="0"/>
      <p:bldP spid="106504" grpId="0" animBg="1" autoUpdateAnimBg="0"/>
      <p:bldP spid="10650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800" smtClean="0"/>
              <a:t>CHARAKTERYSTYKA OSÓB DOŚWIADCZAJĄCYCH MOBBINGU</a:t>
            </a:r>
          </a:p>
        </p:txBody>
      </p:sp>
      <p:pic>
        <p:nvPicPr>
          <p:cNvPr id="62467" name="Picture 3" descr="Depression can trigger diabet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05263"/>
            <a:ext cx="37020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 descr="DEPRESSION_by_optiknerve_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716338"/>
            <a:ext cx="25622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sz="2400" b="1" smtClean="0">
                <a:solidFill>
                  <a:srgbClr val="FF0000"/>
                </a:solidFill>
                <a:latin typeface="Comic Sans MS" pitchFamily="66" charset="0"/>
              </a:rPr>
              <a:t>OFIARA W UJĘCIU STATYSTYCZNYM</a:t>
            </a:r>
            <a:endParaRPr lang="pl-PL" sz="2400" b="1" smtClean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6840537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l-PL" sz="1800" b="1" smtClean="0">
                <a:solidFill>
                  <a:schemeClr val="tx2"/>
                </a:solidFill>
              </a:rPr>
              <a:t>osoby wyraźnie wyróżniające się na tle innych członków grupy </a:t>
            </a:r>
            <a:r>
              <a:rPr lang="pl-PL" sz="1800" smtClean="0">
                <a:solidFill>
                  <a:schemeClr val="tx2"/>
                </a:solidFill>
              </a:rPr>
              <a:t>(pochodzeniem, narodowością, wyznaniem, poglądami politycznymi, orientacją seksualną, miejscem zamieszkania)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l-PL" sz="1800" b="1" smtClean="0">
                <a:solidFill>
                  <a:schemeClr val="tx2"/>
                </a:solidFill>
              </a:rPr>
              <a:t>osoby samotne oraz pracownicy pozbawieni tzw. układów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l-PL" sz="1800" b="1" smtClean="0">
                <a:solidFill>
                  <a:schemeClr val="tx2"/>
                </a:solidFill>
              </a:rPr>
              <a:t>kobiety </a:t>
            </a:r>
            <a:r>
              <a:rPr lang="pl-PL" sz="1800" smtClean="0">
                <a:solidFill>
                  <a:schemeClr val="tx2"/>
                </a:solidFill>
              </a:rPr>
              <a:t>(samotne, w ciąży, rozwiedzione, samodzielnie wychowujące dziecko)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l-PL" sz="1800" b="1" smtClean="0">
                <a:solidFill>
                  <a:schemeClr val="tx2"/>
                </a:solidFill>
              </a:rPr>
              <a:t>pracownicy wyjątkowo sumienni lub silnie zaangażowani w pracę zawodową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l-PL" sz="1800" b="1" smtClean="0">
                <a:solidFill>
                  <a:schemeClr val="tx2"/>
                </a:solidFill>
              </a:rPr>
              <a:t>osoby wyjątkowo zdolne, kompetentne, </a:t>
            </a:r>
            <a:r>
              <a:rPr lang="pl-PL" sz="1800" smtClean="0">
                <a:solidFill>
                  <a:schemeClr val="tx2"/>
                </a:solidFill>
              </a:rPr>
              <a:t>mogące być postrzegane jako zagrażające czyjejś karierze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l-PL" sz="1800" b="1" smtClean="0">
                <a:solidFill>
                  <a:schemeClr val="tx2"/>
                </a:solidFill>
              </a:rPr>
              <a:t>osoby w wieku przedemerytalnym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l-PL" sz="1800" b="1" smtClean="0">
                <a:solidFill>
                  <a:schemeClr val="tx2"/>
                </a:solidFill>
              </a:rPr>
              <a:t>osoby powyżej 50 r.ż., których firma chce się pozbyć,</a:t>
            </a:r>
            <a:r>
              <a:rPr lang="pl-PL" sz="1800" smtClean="0">
                <a:solidFill>
                  <a:schemeClr val="tx2"/>
                </a:solidFill>
              </a:rPr>
              <a:t> nie mając im przy tym nic do zarzucenia, a których wypowiedzenie jest dla firmy zbyt kosztowne ze względu na długi staż pracy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l-PL" sz="1800" b="1" smtClean="0">
                <a:solidFill>
                  <a:schemeClr val="tx2"/>
                </a:solidFill>
              </a:rPr>
              <a:t>osoby młode </a:t>
            </a:r>
            <a:r>
              <a:rPr lang="pl-PL" sz="1800" smtClean="0">
                <a:solidFill>
                  <a:schemeClr val="tx2"/>
                </a:solidFill>
              </a:rPr>
              <a:t>(z wykształceniem wyższym niż przeciętny w zespole lub w całej organizacji)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Tx/>
              <a:buChar char="•"/>
              <a:defRPr/>
            </a:pPr>
            <a:r>
              <a:rPr lang="pl-PL" sz="1800" b="1" smtClean="0">
                <a:solidFill>
                  <a:schemeClr val="tx2"/>
                </a:solidFill>
              </a:rPr>
              <a:t>osoba, która wykryła/wykazała nieprawidłowości w funkcjonowaniu firmy</a:t>
            </a:r>
          </a:p>
        </p:txBody>
      </p:sp>
      <p:pic>
        <p:nvPicPr>
          <p:cNvPr id="63492" name="Picture 4" descr="Mobbing descend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052513"/>
            <a:ext cx="20907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800" smtClean="0">
                <a:solidFill>
                  <a:schemeClr val="accent1"/>
                </a:solidFill>
              </a:rPr>
              <a:t>Osobowościowe czynniki ryzyka zostania ofiarą mobbingu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pl-PL" sz="2400" b="1" smtClean="0">
                <a:solidFill>
                  <a:schemeClr val="tx2"/>
                </a:solidFill>
              </a:rPr>
              <a:t>Wysoki poziom neurotyzmu (Vartia, 1996)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pl-PL" sz="2400" b="1" smtClean="0">
                <a:solidFill>
                  <a:schemeClr val="tx2"/>
                </a:solidFill>
              </a:rPr>
              <a:t>sumienność, dosłowność, paranoidalność, sztywność i kompulsywność (Brodsky, 1976)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pl-PL" sz="2400" b="1" smtClean="0">
                <a:solidFill>
                  <a:schemeClr val="tx2"/>
                </a:solidFill>
              </a:rPr>
              <a:t>labilność emocjonalna, introwersja (Coyne i wsp. 2000)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pl-PL" sz="2400" b="1" smtClean="0">
                <a:solidFill>
                  <a:schemeClr val="tx2"/>
                </a:solidFill>
              </a:rPr>
              <a:t>podejrzliwość, nadwrażliwość, gniew (na podstawie badań MMPI-2, Ganddfor, 1995)</a:t>
            </a:r>
          </a:p>
          <a:p>
            <a:pPr eaLnBrk="1" hangingPunct="1">
              <a:buClr>
                <a:schemeClr val="accent2"/>
              </a:buClr>
              <a:buFont typeface="Wingdings" pitchFamily="2" charset="2"/>
              <a:buBlip>
                <a:blip r:embed="rId3"/>
              </a:buBlip>
              <a:defRPr/>
            </a:pPr>
            <a:r>
              <a:rPr lang="pl-PL" sz="2400" b="1" smtClean="0">
                <a:solidFill>
                  <a:schemeClr val="tx2"/>
                </a:solidFill>
              </a:rPr>
              <a:t>Lek i neurotyzm, niska ugodowość, sumienność i ekstrawersja (Glaso, i in. 2007)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Z życia wzięte …</a:t>
            </a:r>
          </a:p>
        </p:txBody>
      </p:sp>
      <p:sp>
        <p:nvSpPr>
          <p:cNvPr id="8195" name="Prostokąt 3"/>
          <p:cNvSpPr>
            <a:spLocks noChangeArrowheads="1"/>
          </p:cNvSpPr>
          <p:nvPr/>
        </p:nvSpPr>
        <p:spPr bwMode="auto">
          <a:xfrm>
            <a:off x="611188" y="1582738"/>
            <a:ext cx="7848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Wyrok w sprawie oskarżanej o mobbing byłej dyrektor szkoły w Podobinie został podtrzymany. Taką decyzję ogłosił dziś Sąd Okręgowy w Nowym Sączu. Zmieniono jedynie kwalifikację prawną, co oznacza karę dwóch lat więzienia w zawieszeniu na pięć lat. Przypomnijmy, że w wyniku znęcania się byłej dyrektorki nad pracownikami, jedna z nauczycielek Bernadetta G. popełniła samobójstwo. Wciąż ciężko mi się z tym pogodzić, ale mam nadzieję, że nikogo już taka tragedia nie spotka - powiedział mąż zmarłej.</a:t>
            </a:r>
          </a:p>
        </p:txBody>
      </p:sp>
      <p:sp>
        <p:nvSpPr>
          <p:cNvPr id="8196" name="Prostokąt 4"/>
          <p:cNvSpPr>
            <a:spLocks noChangeArrowheads="1"/>
          </p:cNvSpPr>
          <p:nvPr/>
        </p:nvSpPr>
        <p:spPr bwMode="auto">
          <a:xfrm>
            <a:off x="4067175" y="5516563"/>
            <a:ext cx="432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i="1"/>
              <a:t>www.rdnns.pl ; 22 stycznia,2013</a:t>
            </a:r>
            <a:endParaRPr lang="pl-PL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800" b="1" smtClean="0"/>
              <a:t>Świat psychiczny osoby doświadczającej mobbingu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400" b="1" smtClean="0"/>
              <a:t>Poczucie bezradności wobec sprawcy przekonanie, że tylko ustępstwa przyczynią się do uspokojenia sytuacji;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b="1" smtClean="0"/>
              <a:t>Poczucie pustki, utrata sił witalnych, spontaniczności, zdolności racjonalnego myślenia i działania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b="1" smtClean="0"/>
              <a:t>Pomieszanie,  przejmowanie na siebie odpowiedzialności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b="1" smtClean="0"/>
              <a:t>Utrata tożsamości, zanik poczucia własnej wartości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b="1" smtClean="0"/>
              <a:t>Poczucie winy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b="1" smtClean="0"/>
              <a:t>Lęk, niepokój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b="1" smtClean="0"/>
              <a:t>alienacja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993775"/>
          </a:xfrm>
          <a:solidFill>
            <a:srgbClr val="800000"/>
          </a:solidFill>
        </p:spPr>
        <p:txBody>
          <a:bodyPr/>
          <a:lstStyle/>
          <a:p>
            <a:pPr eaLnBrk="1" hangingPunct="1"/>
            <a:r>
              <a:rPr lang="pl-PL" sz="2800" smtClean="0">
                <a:solidFill>
                  <a:srgbClr val="FFFFFF"/>
                </a:solidFill>
                <a:effectLst/>
              </a:rPr>
              <a:t>Oddziaływanie na zachowanie i efektywność ofiary</a:t>
            </a:r>
            <a:r>
              <a:rPr lang="pl-PL" sz="2400" smtClean="0">
                <a:solidFill>
                  <a:srgbClr val="FFFFFF"/>
                </a:solidFill>
                <a:effectLst/>
              </a:rPr>
              <a:t>           </a:t>
            </a:r>
            <a:r>
              <a:rPr lang="pl-PL" sz="1000" smtClean="0">
                <a:solidFill>
                  <a:srgbClr val="FFFFFF"/>
                </a:solidFill>
                <a:effectLst/>
              </a:rPr>
              <a:t> </a:t>
            </a:r>
            <a:r>
              <a:rPr lang="pl-PL" sz="1400" smtClean="0">
                <a:solidFill>
                  <a:srgbClr val="FFFFFF"/>
                </a:solidFill>
                <a:effectLst/>
              </a:rPr>
              <a:t>(źródło S.M. Litzke, H. Schuh)</a:t>
            </a:r>
          </a:p>
        </p:txBody>
      </p:sp>
      <p:graphicFrame>
        <p:nvGraphicFramePr>
          <p:cNvPr id="131075" name="Group 3"/>
          <p:cNvGraphicFramePr>
            <a:graphicFrameLocks noGrp="1"/>
          </p:cNvGraphicFramePr>
          <p:nvPr>
            <p:ph type="tbl" idx="1"/>
          </p:nvPr>
        </p:nvGraphicFramePr>
        <p:xfrm>
          <a:off x="468313" y="1268413"/>
          <a:ext cx="8207375" cy="5477574"/>
        </p:xfrm>
        <a:graphic>
          <a:graphicData uri="http://schemas.openxmlformats.org/drawingml/2006/table">
            <a:tbl>
              <a:tblPr/>
              <a:tblGrid>
                <a:gridCol w="6408737"/>
                <a:gridCol w="179863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Oddziaływanie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Byłem pozbawiony motywacji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Stałem się bardzo nieufny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Stałem się nerwowy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Byłem zdezorientowany i niepewny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Wycofałem się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Czułem się bezsilny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Mentalnie zwolniłem się z pracy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Dochodziło u mnie do blokady myślenia i działania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Powątpiewałem w swoje umiejętności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Stałem się lękliwy – miałem stany lękowe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Byłem zdekoncentrowany w pracy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Byłem pobudzony lub agresywny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Popełniałem coraz więcej błędów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Czułem się winny lub odpowiedzialny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Nie odczuwałem żadnych skutków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71,9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67,9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60,9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60,0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57,7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57,3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57,0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54,3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53,2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51,5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41,2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33,5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25,0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Strategie używane przez osoby </a:t>
            </a:r>
            <a:r>
              <a:rPr lang="pl-PL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mobbowane</a:t>
            </a:r>
            <a:r>
              <a:rPr lang="pl-PL" sz="2400" b="1" dirty="0" smtClean="0">
                <a:solidFill>
                  <a:schemeClr val="tx1"/>
                </a:solidFill>
              </a:rPr>
              <a:t> (</a:t>
            </a:r>
            <a:r>
              <a:rPr lang="pl-PL" sz="2400" b="1" dirty="0" err="1" smtClean="0">
                <a:solidFill>
                  <a:schemeClr val="tx1"/>
                </a:solidFill>
              </a:rPr>
              <a:t>Olafsson</a:t>
            </a:r>
            <a:r>
              <a:rPr lang="pl-PL" sz="2400" b="1" dirty="0" smtClean="0">
                <a:solidFill>
                  <a:schemeClr val="tx1"/>
                </a:solidFill>
              </a:rPr>
              <a:t>, </a:t>
            </a:r>
            <a:r>
              <a:rPr lang="pl-PL" sz="2400" b="1" dirty="0" err="1" smtClean="0">
                <a:solidFill>
                  <a:schemeClr val="tx1"/>
                </a:solidFill>
              </a:rPr>
              <a:t>Johannsdottir</a:t>
            </a:r>
            <a:r>
              <a:rPr lang="pl-PL" sz="2400" b="1" dirty="0" smtClean="0">
                <a:solidFill>
                  <a:schemeClr val="tx1"/>
                </a:solidFill>
              </a:rPr>
              <a:t>, 2004)</a:t>
            </a:r>
            <a:endParaRPr lang="pl-PL" sz="3200" b="1" dirty="0" smtClean="0">
              <a:solidFill>
                <a:schemeClr val="tx1"/>
              </a:solidFill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2800" smtClean="0"/>
              <a:t>Kobiety ofiary mobbingu mają silniejszą tendencję do poszukiwania pomocy;</a:t>
            </a:r>
          </a:p>
          <a:p>
            <a:pPr eaLnBrk="1" hangingPunct="1">
              <a:defRPr/>
            </a:pPr>
            <a:r>
              <a:rPr lang="pl-PL" sz="2800" smtClean="0"/>
              <a:t>Mężczyźni, ofiary mobbingu częściej wchodzą w otwartą konfrontację ze sprawcą</a:t>
            </a:r>
          </a:p>
          <a:p>
            <a:pPr eaLnBrk="1" hangingPunct="1">
              <a:defRPr/>
            </a:pPr>
            <a:r>
              <a:rPr lang="pl-PL" sz="2800" smtClean="0"/>
              <a:t>Im bardziej intensywny jest mobbing tym silniejsza tendencja do unikania (ucieczka w chorobę, próby przeniesienia się)</a:t>
            </a:r>
          </a:p>
          <a:p>
            <a:pPr eaLnBrk="1" hangingPunct="1">
              <a:defRPr/>
            </a:pPr>
            <a:r>
              <a:rPr lang="pl-PL" sz="2800" smtClean="0"/>
              <a:t>Wraz z wiekiem wzrasta pasywność ofiar mobbingu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Strategie używane przez osoby </a:t>
            </a:r>
            <a:r>
              <a:rPr lang="pl-PL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mobbowane</a:t>
            </a:r>
            <a:r>
              <a:rPr lang="pl-PL" sz="2400" b="1" dirty="0" smtClean="0">
                <a:solidFill>
                  <a:schemeClr val="tx1"/>
                </a:solidFill>
              </a:rPr>
              <a:t> (</a:t>
            </a:r>
            <a:r>
              <a:rPr lang="pl-PL" sz="2400" b="1" dirty="0" err="1" smtClean="0">
                <a:solidFill>
                  <a:schemeClr val="tx1"/>
                </a:solidFill>
              </a:rPr>
              <a:t>Olafsson</a:t>
            </a:r>
            <a:r>
              <a:rPr lang="pl-PL" sz="2400" b="1" dirty="0" smtClean="0">
                <a:solidFill>
                  <a:schemeClr val="tx1"/>
                </a:solidFill>
              </a:rPr>
              <a:t>, </a:t>
            </a:r>
            <a:r>
              <a:rPr lang="pl-PL" sz="2400" b="1" dirty="0" err="1" smtClean="0">
                <a:solidFill>
                  <a:schemeClr val="tx1"/>
                </a:solidFill>
              </a:rPr>
              <a:t>Johannsdottir</a:t>
            </a:r>
            <a:r>
              <a:rPr lang="pl-PL" sz="2400" b="1" dirty="0" smtClean="0">
                <a:solidFill>
                  <a:schemeClr val="tx1"/>
                </a:solidFill>
              </a:rPr>
              <a:t>, 2004)</a:t>
            </a:r>
            <a:endParaRPr lang="pl-PL" sz="3200" b="1" dirty="0" smtClean="0">
              <a:solidFill>
                <a:srgbClr val="800000"/>
              </a:solidFill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400" smtClean="0"/>
              <a:t>Niewielki odsetek ofiar decyduje się na bezpośrednią konfrontację ze sprawcą, czy poinformowanie o sprawie przełożonego,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smtClean="0"/>
              <a:t>Również stosunkowo niewiele osób poszukuje wsparcia na terenie miejsca pracy ( związki zawodowe, koledzy)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smtClean="0"/>
              <a:t>Większość stosuje strategie ucieczkowe, np.. Zwolnienia lekarskie, zmiana miejsca pracy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smtClean="0"/>
              <a:t>niektóre ofiary mobbingu na początkowym etapie próbują aktywnie przeciwstawić się sprawcy, ale jeśli proces trwa długo, zawsze kończą na zachowaniach uległych lub unikowych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0133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pl-PL" smtClean="0"/>
              <a:t>CHARAKTERYSTYKA SPRAWCÓW MOBBINGU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88913"/>
            <a:ext cx="3143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Century" pitchFamily="18" charset="0"/>
              </a:rPr>
              <a:t>CECHY SPRAWCY W UJĘCIU STATYSTYCZNYM</a:t>
            </a:r>
            <a:endParaRPr lang="pl-PL" sz="2400" b="1" dirty="0" smtClean="0">
              <a:solidFill>
                <a:schemeClr val="tx1"/>
              </a:solidFill>
              <a:latin typeface="Century" pitchFamily="18" charset="0"/>
              <a:cs typeface="Times New Roman" pitchFamily="18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7859713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9999"/>
              </a:buClr>
              <a:buFont typeface="Wingdings" pitchFamily="2" charset="2"/>
              <a:buNone/>
              <a:defRPr/>
            </a:pPr>
            <a:endParaRPr lang="pl-PL" sz="2000" b="1" i="1" dirty="0" smtClean="0"/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pl-PL" sz="2000" b="1" i="1" dirty="0" smtClean="0"/>
              <a:t>OSOBOWOŚĆ: nadmiernie kontrolująca, neurotyczna, narcystyczna, wysokie pragnienie władzy, o zaniżonym lub zawyżonym poczuciu własnej wartości</a:t>
            </a:r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Font typeface="Wingdings" pitchFamily="2" charset="2"/>
              <a:buNone/>
              <a:defRPr/>
            </a:pPr>
            <a:endParaRPr lang="pl-PL" sz="2000" b="1" i="1" dirty="0" smtClean="0"/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Font typeface="Wingdings" pitchFamily="2" charset="2"/>
              <a:buNone/>
              <a:defRPr/>
            </a:pPr>
            <a:r>
              <a:rPr lang="pl-PL" sz="2000" b="1" i="1" dirty="0" smtClean="0"/>
              <a:t>INNE: </a:t>
            </a:r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FontTx/>
              <a:buChar char="-"/>
              <a:defRPr/>
            </a:pPr>
            <a:r>
              <a:rPr lang="pl-PL" sz="2000" b="1" i="1" dirty="0" smtClean="0"/>
              <a:t>brak kompetencji</a:t>
            </a:r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FontTx/>
              <a:buChar char="-"/>
              <a:defRPr/>
            </a:pPr>
            <a:r>
              <a:rPr lang="pl-PL" sz="2000" b="1" i="1" dirty="0" smtClean="0"/>
              <a:t>przekonanie, że grupa może być spójna tylko gdy jest na wysokim poziomie unifikacji</a:t>
            </a:r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FontTx/>
              <a:buChar char="-"/>
              <a:defRPr/>
            </a:pPr>
            <a:r>
              <a:rPr lang="pl-PL" sz="2000" b="1" i="1" dirty="0" smtClean="0"/>
              <a:t>potrzeba stymulacji </a:t>
            </a:r>
            <a:r>
              <a:rPr lang="pl-PL" sz="2000" i="1" dirty="0" smtClean="0"/>
              <a:t>(ekscytowanie się intrygami, niedopowiedzeniami, narastającym konfliktem)</a:t>
            </a:r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FontTx/>
              <a:buChar char="-"/>
              <a:defRPr/>
            </a:pPr>
            <a:r>
              <a:rPr lang="pl-PL" sz="2000" b="1" i="1" dirty="0" smtClean="0"/>
              <a:t>chęć manifestowania antypatii </a:t>
            </a:r>
            <a:r>
              <a:rPr lang="pl-PL" sz="2000" i="1" dirty="0" smtClean="0"/>
              <a:t>(podkreślanie w sposób spektakularny antagonizmów)</a:t>
            </a:r>
          </a:p>
          <a:p>
            <a:pPr eaLnBrk="1" hangingPunct="1">
              <a:lnSpc>
                <a:spcPct val="90000"/>
              </a:lnSpc>
              <a:buClr>
                <a:srgbClr val="009999"/>
              </a:buClr>
              <a:buFontTx/>
              <a:buChar char="-"/>
              <a:defRPr/>
            </a:pPr>
            <a:r>
              <a:rPr lang="pl-PL" sz="2000" b="1" i="1" dirty="0" smtClean="0"/>
              <a:t>uprzedzenia o charakterze dyskryminacyjnym </a:t>
            </a:r>
            <a:r>
              <a:rPr lang="pl-PL" sz="2000" i="1" dirty="0" smtClean="0"/>
              <a:t>(wzmacnianie braku akceptacji osób o określonych przekonaniach, określonej religii, rasie, przynależności do grupy społecznej)</a:t>
            </a:r>
            <a:r>
              <a:rPr lang="pl-PL" sz="2000" b="1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b="1" smtClean="0">
                <a:solidFill>
                  <a:schemeClr val="tx1"/>
                </a:solidFill>
                <a:effectLst/>
              </a:rPr>
              <a:t>Sprawcy mobbingu – mobberzy 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l-PL" sz="1800" b="1" smtClean="0"/>
              <a:t>w 38% przypadków wyłącznie przełożeni,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1800" b="1" smtClean="0"/>
              <a:t>w 13% przełożeni i koledzy,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1800" b="1" smtClean="0"/>
              <a:t>w 22% tylko jeden kolega,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1800" b="1" smtClean="0"/>
              <a:t>w 20% grupy kolegów,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1800" b="1" smtClean="0"/>
              <a:t>w 2% tylko podlegli pracownicy.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800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l-PL" sz="1800" b="1" smtClean="0"/>
              <a:t>wśród przełożonych dopuszczających się mobbingu udział przełożonych bezpośrednich jest dwukrotnie wyższy niż przełożonych pośrednich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1800" b="1" smtClean="0"/>
              <a:t>mężczyźni częściej są mobberami (59%) niż kobiety (43% 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l-PL" sz="1800" b="1" smtClean="0"/>
              <a:t>osobami prześladowanymi praktykami mobbingowymi przez mężczyznę są w 80% przypadków mężczyźni, a w 43% przypadków kobiety,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800" b="1" smtClean="0"/>
              <a:t>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l-PL" sz="1800" b="1" smtClean="0"/>
              <a:t>„ Typowy mobber to przełożony płci męskiej między 35 a 54 rokiem życia, który już od wielu lat jest zatrudniony w danej firmie ”.</a:t>
            </a:r>
          </a:p>
          <a:p>
            <a:pPr eaLnBrk="1" hangingPunct="1">
              <a:lnSpc>
                <a:spcPct val="80000"/>
              </a:lnSpc>
              <a:defRPr/>
            </a:pPr>
            <a:endParaRPr lang="pl-PL" sz="1800" b="1" smtClean="0"/>
          </a:p>
        </p:txBody>
      </p:sp>
      <p:pic>
        <p:nvPicPr>
          <p:cNvPr id="71684" name="Picture 4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524000"/>
            <a:ext cx="21605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980728"/>
            <a:ext cx="7721600" cy="1349375"/>
          </a:xfrm>
        </p:spPr>
        <p:txBody>
          <a:bodyPr/>
          <a:lstStyle/>
          <a:p>
            <a:pPr eaLnBrk="1" hangingPunct="1">
              <a:defRPr/>
            </a:pPr>
            <a:r>
              <a:rPr lang="pl-PL" sz="4800" b="1" dirty="0" smtClean="0">
                <a:solidFill>
                  <a:schemeClr val="tx1"/>
                </a:solidFill>
                <a:latin typeface="Centaur" pitchFamily="18" charset="0"/>
              </a:rPr>
              <a:t>TYPY SPRAWCÓW</a:t>
            </a:r>
          </a:p>
        </p:txBody>
      </p:sp>
      <p:pic>
        <p:nvPicPr>
          <p:cNvPr id="72711" name="Picture 7" descr="http://images-2.drive.com.au/2013/09/08/4730141/ajk-artnarr-bully9-20130908163157487078-30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1" y="3068961"/>
            <a:ext cx="4604849" cy="334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711200" y="285750"/>
            <a:ext cx="518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ZSOCJALIZOWANY PSYCHOPATA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0" y="1257300"/>
            <a:ext cx="84328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 sz="2400">
                <a:latin typeface="Comic Sans MS" pitchFamily="66" charset="0"/>
              </a:rPr>
              <a:t>- </a:t>
            </a:r>
            <a:r>
              <a:rPr lang="pl-PL">
                <a:latin typeface="Arial" charset="0"/>
              </a:rPr>
              <a:t>dr. Jekyll i mr. Hyde</a:t>
            </a:r>
          </a:p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>
                <a:latin typeface="Arial" charset="0"/>
              </a:rPr>
              <a:t>- mistrz mimikry </a:t>
            </a:r>
          </a:p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>
                <a:latin typeface="Arial" charset="0"/>
              </a:rPr>
              <a:t>- czarujący i pozornie godny zaufania </a:t>
            </a:r>
          </a:p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>
                <a:latin typeface="Arial" charset="0"/>
              </a:rPr>
              <a:t>- podstępny, przebiegły, sprytny i wyrachowany</a:t>
            </a:r>
          </a:p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>
                <a:latin typeface="Arial" charset="0"/>
              </a:rPr>
              <a:t>- posiada dużą wiedzę o relacjach pomiędzy innymi i ich potrzebach i chętnie to wykorzystuje </a:t>
            </a:r>
          </a:p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>
                <a:latin typeface="Arial" charset="0"/>
              </a:rPr>
              <a:t>- efektownie i efektywnie manipuluje ludzkimi spostrzeżeniami i uczuciami</a:t>
            </a:r>
          </a:p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>
                <a:latin typeface="Arial" charset="0"/>
              </a:rPr>
              <a:t>- posiada dużą płynność słowną i doskonale potrafi wykorzystywać wieloznaczność słów   </a:t>
            </a:r>
          </a:p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>
                <a:latin typeface="Arial" charset="0"/>
              </a:rPr>
              <a:t>- nie ujawnia swoich prawdziwych emocji </a:t>
            </a:r>
          </a:p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>
                <a:latin typeface="Arial" charset="0"/>
              </a:rPr>
              <a:t>- ucieka od odpowiedzialności</a:t>
            </a:r>
          </a:p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>
                <a:latin typeface="Arial" charset="0"/>
              </a:rPr>
              <a:t>- niezdecydowany</a:t>
            </a:r>
          </a:p>
          <a:p>
            <a:pPr marL="673100">
              <a:lnSpc>
                <a:spcPct val="110000"/>
              </a:lnSpc>
              <a:spcBef>
                <a:spcPct val="20000"/>
              </a:spcBef>
              <a:defRPr/>
            </a:pPr>
            <a:r>
              <a:rPr lang="pl-PL">
                <a:latin typeface="Arial" charset="0"/>
              </a:rPr>
              <a:t>- nie posiada wyrzutów sumienia, skrupułów i wstydu</a:t>
            </a:r>
            <a:endParaRPr lang="pl-PL" sz="2400">
              <a:latin typeface="Comic Sans MS" pitchFamily="66" charset="0"/>
            </a:endParaRPr>
          </a:p>
          <a:p>
            <a:pPr marL="673100">
              <a:spcBef>
                <a:spcPct val="20000"/>
              </a:spcBef>
              <a:buFontTx/>
              <a:buChar char="-"/>
              <a:defRPr/>
            </a:pPr>
            <a:endParaRPr lang="pl-PL" sz="24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3732" name="Picture 4" descr="Psycho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9938" y="0"/>
            <a:ext cx="202406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711200" y="171450"/>
            <a:ext cx="518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GURU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304800" y="971550"/>
            <a:ext cx="6248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l-PL" sz="2400" b="1">
                <a:latin typeface="Comic Sans MS" pitchFamily="66" charset="0"/>
              </a:rPr>
              <a:t>- </a:t>
            </a:r>
            <a:r>
              <a:rPr lang="pl-PL" b="1">
                <a:latin typeface="Arial" charset="0"/>
              </a:rPr>
              <a:t>jest ekspertem w swojej dziedzinie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skoncentrowany na zadaniach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wymagający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obsesyjny perfekcjonista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kontrolujący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traktuje ludzi przedmiotowo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bezlitosny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wymaga dużego zainteresowania swoją osobą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egoistyczny i skupiony na sobie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zamknięty w sobie i zamknięty na innych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myśli o sobie w samych superlatywach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obwinia innych za swoje błędy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stereotypowo podchodzi do spraw płci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uzależnia od siebie ludzi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kłamie by uzyskać korzyści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chłodny emocjonalnie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pl-PL" b="1">
                <a:latin typeface="Arial" charset="0"/>
              </a:rPr>
              <a:t>- oceniający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pl-PL" b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l-PL" sz="2000" i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endParaRPr lang="pl-PL" sz="20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76250"/>
            <a:ext cx="29051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O czym będziemy rozmawiać?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Czym jest mobbing?</a:t>
            </a:r>
          </a:p>
          <a:p>
            <a:pPr eaLnBrk="1" hangingPunct="1">
              <a:defRPr/>
            </a:pPr>
            <a:r>
              <a:rPr lang="pl-PL" smtClean="0"/>
              <a:t>Dlaczego powstaje?</a:t>
            </a:r>
          </a:p>
          <a:p>
            <a:pPr eaLnBrk="1" hangingPunct="1">
              <a:defRPr/>
            </a:pPr>
            <a:r>
              <a:rPr lang="pl-PL" smtClean="0"/>
              <a:t> Jaka jest jego dynamika?</a:t>
            </a:r>
          </a:p>
          <a:p>
            <a:pPr eaLnBrk="1" hangingPunct="1">
              <a:defRPr/>
            </a:pPr>
            <a:r>
              <a:rPr lang="pl-PL" smtClean="0"/>
              <a:t> Kto jest sprawcą, Kto jest ofiarą?</a:t>
            </a:r>
          </a:p>
          <a:p>
            <a:pPr eaLnBrk="1" hangingPunct="1">
              <a:defRPr/>
            </a:pPr>
            <a:r>
              <a:rPr lang="pl-PL" smtClean="0"/>
              <a:t>Jakie są skutki mobbingu?</a:t>
            </a:r>
          </a:p>
          <a:p>
            <a:pPr lvl="2" eaLnBrk="1" hangingPunct="1">
              <a:defRPr/>
            </a:pPr>
            <a:r>
              <a:rPr lang="pl-PL" smtClean="0"/>
              <a:t>Dla ofiary</a:t>
            </a:r>
          </a:p>
          <a:p>
            <a:pPr lvl="2" eaLnBrk="1" hangingPunct="1">
              <a:defRPr/>
            </a:pPr>
            <a:r>
              <a:rPr lang="pl-PL" smtClean="0"/>
              <a:t>Organizacji</a:t>
            </a:r>
          </a:p>
          <a:p>
            <a:pPr lvl="2" eaLnBrk="1" hangingPunct="1">
              <a:defRPr/>
            </a:pPr>
            <a:r>
              <a:rPr lang="pl-PL" smtClean="0"/>
              <a:t>sprawcy</a:t>
            </a:r>
          </a:p>
          <a:p>
            <a:pPr eaLnBrk="1" hangingPunct="1">
              <a:defRPr/>
            </a:pPr>
            <a:endParaRPr lang="pl-PL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ChangeArrowheads="1"/>
          </p:cNvSpPr>
          <p:nvPr/>
        </p:nvSpPr>
        <p:spPr bwMode="auto">
          <a:xfrm>
            <a:off x="7112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POSZUKUJĄCY APROBATY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914400"/>
            <a:ext cx="6375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pl-PL" sz="2400" b="1">
                <a:latin typeface="Comic Sans MS" pitchFamily="66" charset="0"/>
              </a:rPr>
              <a:t>-</a:t>
            </a:r>
            <a:r>
              <a:rPr lang="pl-PL" sz="2000" b="1">
                <a:latin typeface="Arial" charset="0"/>
              </a:rPr>
              <a:t>celem jego życia jest bycie w centrum uwagi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wymaga dużego zainteresowania własną osobą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lubi wzbudzać współczucie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manipuluje ludźmi, ale w sposób amatorski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jest niedojrzały emocjonalnie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nadmiernie pomocny, narzucający się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nadmiernie wspaniałomyślny i hojny 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przymilny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ma postawę przepraszającą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jest wybiórczo przyjacielski 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nienaturalnie serdeczny i życzliwy w stosunku do kogoś nowo poznanego 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oburza się i obraża gdy ktoś poddaje w wątpliwość jego sposoby działania</a:t>
            </a:r>
          </a:p>
          <a:p>
            <a:pPr marL="342900" indent="-342900">
              <a:spcBef>
                <a:spcPct val="20000"/>
              </a:spcBef>
            </a:pPr>
            <a:r>
              <a:rPr lang="pl-PL" sz="2000" b="1">
                <a:latin typeface="Arial" charset="0"/>
              </a:rPr>
              <a:t>- gdy ktoś go rozszyfruje zaczyna odgrywać rolę ofiary by wzbudzić litość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l="15027" t="17642" b="2881"/>
          <a:stretch>
            <a:fillRect/>
          </a:stretch>
        </p:blipFill>
        <p:spPr bwMode="auto">
          <a:xfrm>
            <a:off x="6011863" y="692150"/>
            <a:ext cx="31321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mtClean="0"/>
              <a:t>Skutki mobbingu</a:t>
            </a:r>
          </a:p>
        </p:txBody>
      </p:sp>
      <p:pic>
        <p:nvPicPr>
          <p:cNvPr id="76803" name="Picture 7" descr="https://encrypted-tbn1.gstatic.com/images?q=tbn:ANd9GcSayg2RTP4O3K3U3VKHcpdgTAhO5WVgDdUTvm_OKWgyHcmGal_3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490913"/>
            <a:ext cx="417671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>
                <a:solidFill>
                  <a:schemeClr val="accent1"/>
                </a:solidFill>
                <a:latin typeface="Arial" charset="0"/>
              </a:rPr>
              <a:t>Konsekwencje narażenia na przemoc- </a:t>
            </a:r>
            <a:br>
              <a:rPr lang="pl-PL" sz="3200" b="1">
                <a:solidFill>
                  <a:schemeClr val="accent1"/>
                </a:solidFill>
                <a:latin typeface="Arial" charset="0"/>
              </a:rPr>
            </a:br>
            <a:r>
              <a:rPr lang="pl-PL" sz="3200" b="1">
                <a:solidFill>
                  <a:schemeClr val="accent1"/>
                </a:solidFill>
                <a:latin typeface="Arial" charset="0"/>
              </a:rPr>
              <a:t>- zdrowie psychiczne- konsekwencje bezpośrednie</a:t>
            </a:r>
            <a:endParaRPr lang="en-GB" sz="32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533400" y="2133600"/>
            <a:ext cx="59102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Wzmożone odczuwanie złości i irytacji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Gniew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Lęk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Przygnębienie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Bezradność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Zniechęcenie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Apatia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Poczucie winy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Obniżone poczucie własnej wartości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Zaburzenia koncentracji uwagi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400" b="1">
              <a:latin typeface="Arial" charset="0"/>
            </a:endParaRPr>
          </a:p>
        </p:txBody>
      </p:sp>
      <p:pic>
        <p:nvPicPr>
          <p:cNvPr id="78852" name="Picture 6" descr="Angry Wo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3357563"/>
            <a:ext cx="1714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7" descr="Angry Wo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724400"/>
            <a:ext cx="17145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 b="1">
                <a:solidFill>
                  <a:schemeClr val="folHlink"/>
                </a:solidFill>
                <a:latin typeface="Arial" charset="0"/>
              </a:rPr>
              <a:t>Konsekwencje narażenia na przemoc- </a:t>
            </a:r>
            <a:br>
              <a:rPr lang="pl-PL" sz="3200" b="1">
                <a:solidFill>
                  <a:schemeClr val="folHlink"/>
                </a:solidFill>
                <a:latin typeface="Arial" charset="0"/>
              </a:rPr>
            </a:br>
            <a:r>
              <a:rPr lang="pl-PL" sz="3200" b="1">
                <a:solidFill>
                  <a:schemeClr val="folHlink"/>
                </a:solidFill>
                <a:latin typeface="Arial" charset="0"/>
              </a:rPr>
              <a:t>- zdrowie psychiczne- konsekwencje odległe</a:t>
            </a:r>
            <a:endParaRPr lang="en-GB" sz="3200" b="1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533400" y="2133600"/>
            <a:ext cx="69183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000" b="1">
                <a:latin typeface="Arial" charset="0"/>
              </a:rPr>
              <a:t> </a:t>
            </a:r>
            <a:r>
              <a:rPr lang="pl-PL" sz="2400" b="1">
                <a:latin typeface="Arial" charset="0"/>
              </a:rPr>
              <a:t>Nadużywanie substancji psychoaktywnych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Zaburzenia lękowe ( fobie, lęk paniczny, zespól lęku uogólnionego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Zaburzenia nastroju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Zaburzenie po stresie traumatycznym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l-PL" sz="2400" b="1">
                <a:latin typeface="Arial" charset="0"/>
              </a:rPr>
              <a:t>Zespoły presuicydalne</a:t>
            </a:r>
            <a:endParaRPr lang="en-GB" sz="2400" b="1"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4000" i="1" smtClean="0">
                <a:solidFill>
                  <a:srgbClr val="FF6600"/>
                </a:solidFill>
              </a:rPr>
              <a:t>Odsłona pierwsza</a:t>
            </a:r>
            <a:br>
              <a:rPr lang="pl-PL" sz="4000" i="1" smtClean="0">
                <a:solidFill>
                  <a:srgbClr val="FF6600"/>
                </a:solidFill>
              </a:rPr>
            </a:br>
            <a:r>
              <a:rPr lang="pl-PL" sz="4000" i="1" smtClean="0">
                <a:solidFill>
                  <a:srgbClr val="FF6600"/>
                </a:solidFill>
              </a:rPr>
              <a:t>- Definicje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dirty="0" smtClean="0">
                <a:solidFill>
                  <a:schemeClr val="hlink"/>
                </a:solidFill>
              </a:rPr>
              <a:t>Agresja</a:t>
            </a:r>
          </a:p>
          <a:p>
            <a:pPr eaLnBrk="1" hangingPunct="1">
              <a:defRPr/>
            </a:pPr>
            <a:r>
              <a:rPr lang="pl-PL" i="1" dirty="0" smtClean="0">
                <a:solidFill>
                  <a:schemeClr val="hlink"/>
                </a:solidFill>
              </a:rPr>
              <a:t>Konflikt </a:t>
            </a:r>
          </a:p>
          <a:p>
            <a:pPr eaLnBrk="1" hangingPunct="1">
              <a:defRPr/>
            </a:pPr>
            <a:r>
              <a:rPr lang="pl-PL" i="1" dirty="0" smtClean="0">
                <a:solidFill>
                  <a:schemeClr val="hlink"/>
                </a:solidFill>
              </a:rPr>
              <a:t>Mobbing </a:t>
            </a:r>
          </a:p>
          <a:p>
            <a:pPr eaLnBrk="1" hangingPunct="1">
              <a:defRPr/>
            </a:pPr>
            <a:r>
              <a:rPr lang="pl-PL" i="1" smtClean="0">
                <a:solidFill>
                  <a:schemeClr val="hlink"/>
                </a:solidFill>
              </a:rPr>
              <a:t>Molestowanie </a:t>
            </a:r>
            <a:r>
              <a:rPr lang="pl-PL" i="1" dirty="0" smtClean="0">
                <a:solidFill>
                  <a:schemeClr val="hlink"/>
                </a:solidFill>
              </a:rPr>
              <a:t>seksualne</a:t>
            </a:r>
          </a:p>
          <a:p>
            <a:pPr eaLnBrk="1" hangingPunct="1">
              <a:defRPr/>
            </a:pPr>
            <a:r>
              <a:rPr lang="pl-PL" i="1" dirty="0" smtClean="0">
                <a:solidFill>
                  <a:schemeClr val="hlink"/>
                </a:solidFill>
              </a:rPr>
              <a:t>Dyskryminacja</a:t>
            </a:r>
          </a:p>
          <a:p>
            <a:pPr eaLnBrk="1" hangingPunct="1">
              <a:defRPr/>
            </a:pPr>
            <a:r>
              <a:rPr lang="pl-PL" i="1" dirty="0" smtClean="0">
                <a:solidFill>
                  <a:schemeClr val="hlink"/>
                </a:solidFill>
              </a:rPr>
              <a:t> wymagania managerskie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Agresja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pl-PL" sz="2400" b="1" i="1" smtClean="0">
                <a:solidFill>
                  <a:schemeClr val="hlink"/>
                </a:solidFill>
              </a:rPr>
              <a:t>	Akty agresji w miejscu pracy to „wszystkie sytuacje, w których pracownik jest obrażany, zastraszany lub atakowany w okolicznościach związanych z pracą i stanowi to wprost lub pośrednio zagrożenie jego bezpieczeństwa, dobrego samopoczucia i zdrowia”  (Wynne i wsp. 1995)</a:t>
            </a:r>
          </a:p>
          <a:p>
            <a:pPr eaLnBrk="1" hangingPunct="1">
              <a:lnSpc>
                <a:spcPct val="90000"/>
              </a:lnSpc>
              <a:defRPr/>
            </a:pPr>
            <a:endParaRPr lang="pl-PL" sz="24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i="1" smtClean="0">
                <a:solidFill>
                  <a:srgbClr val="FF6600"/>
                </a:solidFill>
              </a:rPr>
              <a:t>Konflikt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400" b="1" i="1" smtClean="0">
                <a:solidFill>
                  <a:schemeClr val="hlink"/>
                </a:solidFill>
                <a:cs typeface="Times New Roman" pitchFamily="18" charset="0"/>
              </a:rPr>
              <a:t>Konflikt</a:t>
            </a:r>
            <a:r>
              <a:rPr lang="pl-PL" sz="2400" i="1" smtClean="0">
                <a:solidFill>
                  <a:schemeClr val="hlink"/>
                </a:solidFill>
              </a:rPr>
              <a:t>-</a:t>
            </a:r>
            <a:r>
              <a:rPr lang="pl-PL" sz="2400" i="1" smtClean="0">
                <a:solidFill>
                  <a:schemeClr val="hlink"/>
                </a:solidFill>
                <a:cs typeface="Times New Roman" pitchFamily="18" charset="0"/>
              </a:rPr>
              <a:t>proces, w którym jedna ze stron podejmuje świadome wysiłki zmierzające do udaremnienia dążeń drugiej strony poprzez blokowanie osiągnięcia przez nią celów lub blokowanie działań w jej interesie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l-PL" sz="2400" b="1" i="1" smtClean="0">
                <a:solidFill>
                  <a:schemeClr val="hlink"/>
                </a:solidFill>
                <a:cs typeface="Times New Roman" pitchFamily="18" charset="0"/>
              </a:rPr>
              <a:t>Konflikt w organizacji</a:t>
            </a:r>
            <a:r>
              <a:rPr lang="pl-PL" sz="2400" i="1" smtClean="0">
                <a:solidFill>
                  <a:schemeClr val="hlink"/>
                </a:solidFill>
                <a:cs typeface="Times New Roman" pitchFamily="18" charset="0"/>
              </a:rPr>
              <a:t> oznacza spór dwóch lub więcej członków albo grup, wynikający z konieczności dzielenia się ograniczonymi zasobami albo pracami lub zajmowania odmiennej pozycji, różnych celów, wartości lub spostrzeżeń. Członkowie czy działy organizacji w trakcie sporu dążą do tego, by ich sprawa lub punkt widzenia przeważyły nad sprawą czy punktem widzenia innych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czelina">
  <a:themeElements>
    <a:clrScheme name="Szczelina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zczeli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zczelina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czelina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czelina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204</TotalTime>
  <Words>2878</Words>
  <Application>Microsoft Office PowerPoint</Application>
  <PresentationFormat>Pokaz na ekranie (4:3)</PresentationFormat>
  <Paragraphs>493</Paragraphs>
  <Slides>63</Slides>
  <Notes>45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65" baseType="lpstr">
      <vt:lpstr>Szczelina</vt:lpstr>
      <vt:lpstr>Wykres</vt:lpstr>
      <vt:lpstr>MOBBING- przyczyny, mechanizmy, skutki</vt:lpstr>
      <vt:lpstr>Z życia wzięte …</vt:lpstr>
      <vt:lpstr>Z życia wzięte …</vt:lpstr>
      <vt:lpstr>Z życia wzięte …</vt:lpstr>
      <vt:lpstr>Z życia wzięte …</vt:lpstr>
      <vt:lpstr>O czym będziemy rozmawiać?</vt:lpstr>
      <vt:lpstr>Odsłona pierwsza - Definicje</vt:lpstr>
      <vt:lpstr>Agresja</vt:lpstr>
      <vt:lpstr>Konflikt</vt:lpstr>
      <vt:lpstr>Slajd 10</vt:lpstr>
      <vt:lpstr>Cechy charakterystyczne konfliktu</vt:lpstr>
      <vt:lpstr>Nie należy mylić mobbingu z konfliktem lub krytyką</vt:lpstr>
      <vt:lpstr>Dyskryminacja -cechy</vt:lpstr>
      <vt:lpstr>Molestowanie seksualne</vt:lpstr>
      <vt:lpstr>Molestowanie seksualne</vt:lpstr>
      <vt:lpstr>MOBBING</vt:lpstr>
      <vt:lpstr>MOBBING  ( Meschkutat i inni, 2002 )</vt:lpstr>
      <vt:lpstr>Precyzyjniej</vt:lpstr>
      <vt:lpstr>Interakcje pomiędzy sprawcą a ofiara mobbingu jako proces wymiany społecznej</vt:lpstr>
      <vt:lpstr>Precyzyjniej</vt:lpstr>
      <vt:lpstr>Model przestrzenny mobbingu  Mościcka,2004</vt:lpstr>
      <vt:lpstr>Slajd 22</vt:lpstr>
      <vt:lpstr>Slajd 23</vt:lpstr>
      <vt:lpstr>Dlaczego szef mobbuje? ( Zuschlag,2001 ) </vt:lpstr>
      <vt:lpstr>Dlaczego mobbują współpracownicy?  ( Zuschlag, 2001 ) </vt:lpstr>
      <vt:lpstr>Dlaczego podwładni atakują przełożonych?</vt:lpstr>
      <vt:lpstr>Sposoby stosowane przez sprawców mobbingu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Mobbing a inne zjawiska</vt:lpstr>
      <vt:lpstr>SPECYFIKA MOBBINGU</vt:lpstr>
      <vt:lpstr>Mobbing pojawia się w sytuacji dysproporcji władzy</vt:lpstr>
      <vt:lpstr>Intencja w mobbingu</vt:lpstr>
      <vt:lpstr>Intencja w mobbingu</vt:lpstr>
      <vt:lpstr>Trzy typy mobbingu</vt:lpstr>
      <vt:lpstr>Drapieżny</vt:lpstr>
      <vt:lpstr>Związany z konfliktem</vt:lpstr>
      <vt:lpstr>Eskalujący</vt:lpstr>
      <vt:lpstr>Mobbing na płaszczyźnie wykonywanych zadań</vt:lpstr>
      <vt:lpstr>Mobbing na płaszczyźnie organizacyjnej</vt:lpstr>
      <vt:lpstr>FAZY MOBBINGU</vt:lpstr>
      <vt:lpstr>CHARAKTERYSTYKA OSÓB DOŚWIADCZAJĄCYCH MOBBINGU</vt:lpstr>
      <vt:lpstr>OFIARA W UJĘCIU STATYSTYCZNYM</vt:lpstr>
      <vt:lpstr>Osobowościowe czynniki ryzyka zostania ofiarą mobbingu</vt:lpstr>
      <vt:lpstr>Świat psychiczny osoby doświadczającej mobbingu</vt:lpstr>
      <vt:lpstr>Oddziaływanie na zachowanie i efektywność ofiary            (źródło S.M. Litzke, H. Schuh)</vt:lpstr>
      <vt:lpstr>Strategie używane przez osoby mobbowane (Olafsson, Johannsdottir, 2004)</vt:lpstr>
      <vt:lpstr>Strategie używane przez osoby mobbowane (Olafsson, Johannsdottir, 2004)</vt:lpstr>
      <vt:lpstr>CHARAKTERYSTYKA SPRAWCÓW MOBBINGU</vt:lpstr>
      <vt:lpstr>CECHY SPRAWCY W UJĘCIU STATYSTYCZNYM</vt:lpstr>
      <vt:lpstr>Sprawcy mobbingu – mobberzy </vt:lpstr>
      <vt:lpstr>TYPY SPRAWCÓW</vt:lpstr>
      <vt:lpstr>Slajd 58</vt:lpstr>
      <vt:lpstr>Slajd 59</vt:lpstr>
      <vt:lpstr>Slajd 60</vt:lpstr>
      <vt:lpstr>Skutki mobbingu</vt:lpstr>
      <vt:lpstr>Slajd 62</vt:lpstr>
      <vt:lpstr>Slajd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MOBBING- przekleństwo dla organizacji – piekło dla ludzi</dc:title>
  <dc:creator>VINCENT</dc:creator>
  <cp:lastModifiedBy>Dorota Merecz</cp:lastModifiedBy>
  <cp:revision>8</cp:revision>
  <dcterms:created xsi:type="dcterms:W3CDTF">2008-12-11T19:20:30Z</dcterms:created>
  <dcterms:modified xsi:type="dcterms:W3CDTF">2014-09-12T07:10:45Z</dcterms:modified>
</cp:coreProperties>
</file>